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6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26" r:id="rId2"/>
    <p:sldId id="427" r:id="rId3"/>
    <p:sldId id="428" r:id="rId4"/>
    <p:sldId id="429" r:id="rId5"/>
    <p:sldId id="430" r:id="rId6"/>
    <p:sldId id="431" r:id="rId7"/>
    <p:sldId id="432" r:id="rId8"/>
    <p:sldId id="433" r:id="rId9"/>
    <p:sldId id="434" r:id="rId10"/>
    <p:sldId id="435" r:id="rId11"/>
    <p:sldId id="437" r:id="rId12"/>
    <p:sldId id="439" r:id="rId13"/>
    <p:sldId id="438" r:id="rId14"/>
    <p:sldId id="440" r:id="rId15"/>
    <p:sldId id="441" r:id="rId16"/>
    <p:sldId id="465" r:id="rId17"/>
    <p:sldId id="466" r:id="rId18"/>
    <p:sldId id="467" r:id="rId19"/>
    <p:sldId id="442" r:id="rId20"/>
    <p:sldId id="443" r:id="rId21"/>
    <p:sldId id="444" r:id="rId22"/>
    <p:sldId id="538" r:id="rId23"/>
    <p:sldId id="447" r:id="rId24"/>
    <p:sldId id="448" r:id="rId25"/>
    <p:sldId id="449" r:id="rId26"/>
    <p:sldId id="450" r:id="rId27"/>
    <p:sldId id="451" r:id="rId28"/>
    <p:sldId id="452" r:id="rId29"/>
    <p:sldId id="453" r:id="rId30"/>
    <p:sldId id="454" r:id="rId31"/>
    <p:sldId id="455" r:id="rId32"/>
    <p:sldId id="456" r:id="rId33"/>
    <p:sldId id="457" r:id="rId34"/>
    <p:sldId id="458" r:id="rId35"/>
    <p:sldId id="459" r:id="rId36"/>
    <p:sldId id="460" r:id="rId37"/>
    <p:sldId id="461" r:id="rId38"/>
    <p:sldId id="462" r:id="rId39"/>
    <p:sldId id="463" r:id="rId40"/>
    <p:sldId id="468" r:id="rId41"/>
    <p:sldId id="464" r:id="rId42"/>
    <p:sldId id="469" r:id="rId43"/>
    <p:sldId id="470" r:id="rId44"/>
    <p:sldId id="471" r:id="rId45"/>
    <p:sldId id="472" r:id="rId46"/>
    <p:sldId id="473" r:id="rId47"/>
    <p:sldId id="474" r:id="rId48"/>
    <p:sldId id="475" r:id="rId49"/>
    <p:sldId id="476" r:id="rId50"/>
    <p:sldId id="477" r:id="rId51"/>
    <p:sldId id="478" r:id="rId52"/>
    <p:sldId id="479" r:id="rId53"/>
    <p:sldId id="480" r:id="rId54"/>
    <p:sldId id="481" r:id="rId55"/>
    <p:sldId id="482" r:id="rId56"/>
    <p:sldId id="484" r:id="rId57"/>
    <p:sldId id="485" r:id="rId58"/>
    <p:sldId id="486" r:id="rId59"/>
    <p:sldId id="487" r:id="rId60"/>
    <p:sldId id="488" r:id="rId61"/>
    <p:sldId id="489" r:id="rId62"/>
    <p:sldId id="491" r:id="rId63"/>
    <p:sldId id="492" r:id="rId64"/>
    <p:sldId id="493" r:id="rId65"/>
    <p:sldId id="494" r:id="rId66"/>
    <p:sldId id="495" r:id="rId67"/>
    <p:sldId id="496" r:id="rId68"/>
    <p:sldId id="497" r:id="rId69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CCA7"/>
    <a:srgbClr val="25612F"/>
    <a:srgbClr val="2F7C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23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74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59E4-9C37-4D1D-9737-80A0DD2BF4AC}" type="datetimeFigureOut">
              <a:rPr lang="en-US" smtClean="0"/>
              <a:t>10/22/2021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DE704-B1A6-43DC-9D00-A73F84A278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824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59E4-9C37-4D1D-9737-80A0DD2BF4AC}" type="datetimeFigureOut">
              <a:rPr lang="en-US" smtClean="0"/>
              <a:t>10/22/2021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DE704-B1A6-43DC-9D00-A73F84A278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297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59E4-9C37-4D1D-9737-80A0DD2BF4AC}" type="datetimeFigureOut">
              <a:rPr lang="en-US" smtClean="0"/>
              <a:t>10/22/2021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DE704-B1A6-43DC-9D00-A73F84A278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894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59E4-9C37-4D1D-9737-80A0DD2BF4AC}" type="datetimeFigureOut">
              <a:rPr lang="en-US" smtClean="0"/>
              <a:t>10/22/2021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DE704-B1A6-43DC-9D00-A73F84A278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0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59E4-9C37-4D1D-9737-80A0DD2BF4AC}" type="datetimeFigureOut">
              <a:rPr lang="en-US" smtClean="0"/>
              <a:t>10/22/2021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DE704-B1A6-43DC-9D00-A73F84A278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066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59E4-9C37-4D1D-9737-80A0DD2BF4AC}" type="datetimeFigureOut">
              <a:rPr lang="en-US" smtClean="0"/>
              <a:t>10/22/2021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DE704-B1A6-43DC-9D00-A73F84A278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099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59E4-9C37-4D1D-9737-80A0DD2BF4AC}" type="datetimeFigureOut">
              <a:rPr lang="en-US" smtClean="0"/>
              <a:t>10/22/2021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DE704-B1A6-43DC-9D00-A73F84A278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173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59E4-9C37-4D1D-9737-80A0DD2BF4AC}" type="datetimeFigureOut">
              <a:rPr lang="en-US" smtClean="0"/>
              <a:t>10/22/2021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DE704-B1A6-43DC-9D00-A73F84A278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927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59E4-9C37-4D1D-9737-80A0DD2BF4AC}" type="datetimeFigureOut">
              <a:rPr lang="en-US" smtClean="0"/>
              <a:t>10/22/2021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DE704-B1A6-43DC-9D00-A73F84A278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352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59E4-9C37-4D1D-9737-80A0DD2BF4AC}" type="datetimeFigureOut">
              <a:rPr lang="en-US" smtClean="0"/>
              <a:t>10/22/2021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DE704-B1A6-43DC-9D00-A73F84A278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934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59E4-9C37-4D1D-9737-80A0DD2BF4AC}" type="datetimeFigureOut">
              <a:rPr lang="en-US" smtClean="0"/>
              <a:t>10/22/2021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DE704-B1A6-43DC-9D00-A73F84A278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525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8F59E4-9C37-4D1D-9737-80A0DD2BF4AC}" type="datetimeFigureOut">
              <a:rPr lang="en-US" smtClean="0"/>
              <a:t>10/22/2021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DE704-B1A6-43DC-9D00-A73F84A2786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8C7877-0C1F-442C-9A6E-96DB2405C4A0}"/>
              </a:ext>
            </a:extLst>
          </p:cNvPr>
          <p:cNvSpPr txBox="1"/>
          <p:nvPr userDrawn="1"/>
        </p:nvSpPr>
        <p:spPr>
          <a:xfrm>
            <a:off x="3683577" y="4684990"/>
            <a:ext cx="4862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>
                    <a:lumMod val="95000"/>
                  </a:schemeClr>
                </a:solidFill>
              </a:rPr>
              <a:t>dr-azadeh.ir</a:t>
            </a:r>
          </a:p>
        </p:txBody>
      </p:sp>
    </p:spTree>
    <p:extLst>
      <p:ext uri="{BB962C8B-B14F-4D97-AF65-F5344CB8AC3E}">
        <p14:creationId xmlns:p14="http://schemas.microsoft.com/office/powerpoint/2010/main" val="408184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gif"/><Relationship Id="rId4" Type="http://schemas.microsoft.com/office/2007/relationships/hdphoto" Target="../media/hdphoto1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069859" cy="5143500"/>
          </a:xfrm>
          <a:prstGeom prst="rect">
            <a:avLst/>
          </a:prstGeom>
          <a:solidFill>
            <a:srgbClr val="2F7C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840259" y="3288098"/>
            <a:ext cx="42727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880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cs typeface="B Farnaz" panose="00000400000000000000" pitchFamily="2" charset="-78"/>
              </a:rPr>
              <a:t>درس </a:t>
            </a:r>
            <a:r>
              <a:rPr lang="fa-IR" sz="720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cs typeface="B Titr" panose="00000700000000000000" pitchFamily="2" charset="-78"/>
              </a:rPr>
              <a:t>1</a:t>
            </a:r>
            <a:endParaRPr lang="en-US" sz="7200" dirty="0">
              <a:ln w="19050">
                <a:solidFill>
                  <a:schemeClr val="tx1"/>
                </a:solidFill>
              </a:ln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802" y="363947"/>
            <a:ext cx="795775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1150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cs typeface="B Farnaz" panose="00000400000000000000" pitchFamily="2" charset="-78"/>
              </a:rPr>
              <a:t>عـربی یازدهم</a:t>
            </a:r>
            <a:endParaRPr lang="en-US" sz="11500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  <a:cs typeface="B Farnaz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88206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5170">
            <a:off x="3453414" y="-53267"/>
            <a:ext cx="1988089" cy="33928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28032" y="3182926"/>
            <a:ext cx="3830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7200" dirty="0">
                <a:cs typeface="B Titr" panose="00000700000000000000" pitchFamily="2" charset="-78"/>
              </a:rPr>
              <a:t>نساء</a:t>
            </a:r>
            <a:r>
              <a:rPr lang="fa-IR" sz="7200">
                <a:cs typeface="B Titr" panose="00000700000000000000" pitchFamily="2" charset="-78"/>
              </a:rPr>
              <a:t>= زنان</a:t>
            </a:r>
            <a:endParaRPr lang="en-US" sz="72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99119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022510">
            <a:off x="2405448" y="3237471"/>
            <a:ext cx="51857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6000" spc="-300" dirty="0">
                <a:cs typeface="B Titr" panose="00000700000000000000" pitchFamily="2" charset="-78"/>
              </a:rPr>
              <a:t>فُستان= پیراهن زنانه</a:t>
            </a:r>
            <a:endParaRPr lang="en-US" sz="6000" spc="-300" dirty="0">
              <a:cs typeface="B Titr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477" y="479339"/>
            <a:ext cx="1045645" cy="220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22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069859" cy="5143500"/>
          </a:xfrm>
          <a:prstGeom prst="rect">
            <a:avLst/>
          </a:prstGeom>
          <a:solidFill>
            <a:srgbClr val="2F7C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840259" y="3288098"/>
            <a:ext cx="42727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880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cs typeface="B Farnaz" panose="00000400000000000000" pitchFamily="2" charset="-78"/>
              </a:rPr>
              <a:t>درس </a:t>
            </a:r>
            <a:r>
              <a:rPr lang="fa-IR" sz="720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cs typeface="B Titr" panose="00000700000000000000" pitchFamily="2" charset="-78"/>
              </a:rPr>
              <a:t>2</a:t>
            </a:r>
            <a:endParaRPr lang="en-US" sz="7200" dirty="0">
              <a:ln w="19050">
                <a:solidFill>
                  <a:schemeClr val="tx1"/>
                </a:solidFill>
              </a:ln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802" y="363947"/>
            <a:ext cx="795775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1150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cs typeface="B Farnaz" panose="00000400000000000000" pitchFamily="2" charset="-78"/>
              </a:rPr>
              <a:t>عـربی یازدهم</a:t>
            </a:r>
            <a:endParaRPr lang="en-US" sz="11500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  <a:cs typeface="B Farnaz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23032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152102">
            <a:off x="2248930" y="3361039"/>
            <a:ext cx="54081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6000" spc="-150" dirty="0">
                <a:cs typeface="B Titr" panose="00000700000000000000" pitchFamily="2" charset="-78"/>
              </a:rPr>
              <a:t>السّبّوره= تخته سیاه</a:t>
            </a:r>
            <a:endParaRPr lang="en-US" sz="6000" spc="-150" dirty="0">
              <a:cs typeface="B Titr" panose="00000700000000000000" pitchFamily="2" charset="-78"/>
            </a:endParaRPr>
          </a:p>
        </p:txBody>
      </p:sp>
      <p:grpSp>
        <p:nvGrpSpPr>
          <p:cNvPr id="6" name="Group 5"/>
          <p:cNvGrpSpPr/>
          <p:nvPr/>
        </p:nvGrpSpPr>
        <p:grpSpPr>
          <a:xfrm rot="20767028">
            <a:off x="5623159" y="3365262"/>
            <a:ext cx="169248" cy="75427"/>
            <a:chOff x="963827" y="1478692"/>
            <a:chExt cx="1313934" cy="572530"/>
          </a:xfrm>
        </p:grpSpPr>
        <p:sp>
          <p:nvSpPr>
            <p:cNvPr id="7" name="Rectangle 6"/>
            <p:cNvSpPr/>
            <p:nvPr/>
          </p:nvSpPr>
          <p:spPr>
            <a:xfrm rot="2652251">
              <a:off x="963827" y="1491049"/>
              <a:ext cx="543697" cy="5601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rot="2652251">
              <a:off x="1734064" y="1478692"/>
              <a:ext cx="543697" cy="5601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15" y="469555"/>
            <a:ext cx="4069492" cy="187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15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105013">
            <a:off x="1912921" y="3505297"/>
            <a:ext cx="5945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800" spc="-150" dirty="0">
                <a:cs typeface="B Titr" panose="00000700000000000000" pitchFamily="2" charset="-78"/>
              </a:rPr>
              <a:t>علمُ الاحیاء= زیست‌شناسی</a:t>
            </a:r>
            <a:endParaRPr lang="en-US" sz="4800" spc="-150" dirty="0"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29" y="387123"/>
            <a:ext cx="4093614" cy="249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591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167060">
            <a:off x="2207740" y="3286898"/>
            <a:ext cx="52021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6600" spc="-150" dirty="0">
                <a:cs typeface="B Titr" panose="00000700000000000000" pitchFamily="2" charset="-78"/>
              </a:rPr>
              <a:t>جندیّ</a:t>
            </a:r>
            <a:r>
              <a:rPr lang="fa-IR" sz="6600" spc="-150">
                <a:cs typeface="B Titr" panose="00000700000000000000" pitchFamily="2" charset="-78"/>
              </a:rPr>
              <a:t>= سربـاز</a:t>
            </a:r>
            <a:endParaRPr lang="en-US" sz="6600" spc="-150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923" y="163469"/>
            <a:ext cx="20193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88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069859" cy="5143500"/>
          </a:xfrm>
          <a:prstGeom prst="rect">
            <a:avLst/>
          </a:prstGeom>
          <a:solidFill>
            <a:srgbClr val="2F7C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724849" y="3270342"/>
            <a:ext cx="42727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880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cs typeface="B Farnaz" panose="00000400000000000000" pitchFamily="2" charset="-78"/>
              </a:rPr>
              <a:t>درس </a:t>
            </a:r>
            <a:r>
              <a:rPr lang="fa-IR" sz="800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cs typeface="B Titr" panose="00000700000000000000" pitchFamily="2" charset="-78"/>
              </a:rPr>
              <a:t>3</a:t>
            </a:r>
            <a:endParaRPr lang="en-US" sz="6600" dirty="0">
              <a:ln w="19050">
                <a:solidFill>
                  <a:schemeClr val="tx1"/>
                </a:solidFill>
              </a:ln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802" y="363947"/>
            <a:ext cx="795775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1150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cs typeface="B Farnaz" panose="00000400000000000000" pitchFamily="2" charset="-78"/>
              </a:rPr>
              <a:t>عـربی یازدهم</a:t>
            </a:r>
            <a:endParaRPr lang="en-US" sz="11500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  <a:cs typeface="B Farnaz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64408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9242">
            <a:off x="2681055" y="357326"/>
            <a:ext cx="4041374" cy="32007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1422885">
            <a:off x="2359700" y="3294416"/>
            <a:ext cx="47573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6600" dirty="0">
                <a:cs typeface="B Titr" panose="00000700000000000000" pitchFamily="2" charset="-78"/>
              </a:rPr>
              <a:t>حَبّ</a:t>
            </a:r>
            <a:r>
              <a:rPr lang="fa-IR" sz="6600">
                <a:cs typeface="B Titr" panose="00000700000000000000" pitchFamily="2" charset="-78"/>
              </a:rPr>
              <a:t>= دانـه</a:t>
            </a:r>
            <a:endParaRPr lang="en-US" sz="66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03553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178576">
            <a:off x="2364258" y="3295137"/>
            <a:ext cx="52433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6600">
                <a:cs typeface="B Titr" panose="00000700000000000000" pitchFamily="2" charset="-78"/>
              </a:rPr>
              <a:t>النّـوی=هستـه</a:t>
            </a:r>
            <a:endParaRPr lang="en-US" sz="6600" dirty="0">
              <a:cs typeface="B Titr" panose="00000700000000000000" pitchFamily="2" charset="-78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977" y="-611607"/>
            <a:ext cx="3663153" cy="4285985"/>
          </a:xfrm>
          <a:prstGeom prst="rect">
            <a:avLst/>
          </a:prstGeom>
          <a:effectLst>
            <a:softEdge rad="927100"/>
          </a:effectLst>
        </p:spPr>
      </p:pic>
    </p:spTree>
    <p:extLst>
      <p:ext uri="{BB962C8B-B14F-4D97-AF65-F5344CB8AC3E}">
        <p14:creationId xmlns:p14="http://schemas.microsoft.com/office/powerpoint/2010/main" val="3917598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138393">
            <a:off x="3220995" y="2957385"/>
            <a:ext cx="3950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7200">
                <a:cs typeface="B Titr" panose="00000700000000000000" pitchFamily="2" charset="-78"/>
              </a:rPr>
              <a:t>جِذع=تنـه</a:t>
            </a:r>
            <a:endParaRPr lang="en-US" sz="7200" dirty="0"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0" b="9081"/>
          <a:stretch/>
        </p:blipFill>
        <p:spPr>
          <a:xfrm>
            <a:off x="3196204" y="1065403"/>
            <a:ext cx="2583811" cy="18453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312">
            <a:off x="3552368" y="952324"/>
            <a:ext cx="984492" cy="5119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39656">
            <a:off x="4761781" y="894999"/>
            <a:ext cx="984492" cy="5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47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415808">
            <a:off x="2360022" y="3199812"/>
            <a:ext cx="4654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7200" spc="-150">
                <a:cs typeface="B Titr" panose="00000700000000000000" pitchFamily="2" charset="-78"/>
              </a:rPr>
              <a:t>لحم=گوشت</a:t>
            </a:r>
            <a:endParaRPr lang="en-US" sz="7200" spc="-150" dirty="0"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345" y="442232"/>
            <a:ext cx="3988255" cy="239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71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036" y="550135"/>
            <a:ext cx="2349152" cy="18323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23466" flipV="1">
            <a:off x="4496822" y="359285"/>
            <a:ext cx="1840583" cy="175597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639329" y="3319293"/>
            <a:ext cx="6207211" cy="1019479"/>
            <a:chOff x="1639329" y="3319293"/>
            <a:chExt cx="6207211" cy="1019479"/>
          </a:xfrm>
        </p:grpSpPr>
        <p:sp>
          <p:nvSpPr>
            <p:cNvPr id="2" name="TextBox 1"/>
            <p:cNvSpPr txBox="1"/>
            <p:nvPr/>
          </p:nvSpPr>
          <p:spPr>
            <a:xfrm rot="21214727">
              <a:off x="1639329" y="3415442"/>
              <a:ext cx="620721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fa-IR" sz="5400" spc="-300" dirty="0">
                  <a:cs typeface="B Titr" panose="00000700000000000000" pitchFamily="2" charset="-78"/>
                </a:rPr>
                <a:t>شجره الخبز= درخت نان</a:t>
              </a:r>
              <a:endParaRPr lang="en-US" sz="5400" spc="-300" dirty="0">
                <a:cs typeface="B Titr" panose="00000700000000000000" pitchFamily="2" charset="-78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 rot="21252212">
              <a:off x="6519322" y="3319293"/>
              <a:ext cx="204118" cy="94011"/>
              <a:chOff x="963827" y="1478692"/>
              <a:chExt cx="1313934" cy="572530"/>
            </a:xfrm>
          </p:grpSpPr>
          <p:sp>
            <p:nvSpPr>
              <p:cNvPr id="7" name="Rectangle 6"/>
              <p:cNvSpPr/>
              <p:nvPr/>
            </p:nvSpPr>
            <p:spPr>
              <a:xfrm rot="2652251">
                <a:off x="963827" y="1491049"/>
                <a:ext cx="543697" cy="56017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 rot="2652251">
                <a:off x="1734064" y="1478692"/>
                <a:ext cx="543697" cy="56017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632" y="1434386"/>
            <a:ext cx="714375" cy="714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764" y="1667902"/>
            <a:ext cx="593915" cy="6513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214" y="377504"/>
            <a:ext cx="593915" cy="6513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098" y="2006235"/>
            <a:ext cx="714375" cy="7143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590" y="531171"/>
            <a:ext cx="714375" cy="7143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751" y="1855366"/>
            <a:ext cx="593915" cy="65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94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195359">
            <a:off x="1740021" y="3582821"/>
            <a:ext cx="6351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600" spc="-300" dirty="0">
                <a:cs typeface="B Titr" panose="00000700000000000000" pitchFamily="2" charset="-78"/>
              </a:rPr>
              <a:t>المحیط الهادِیء= اقیانوس آرام</a:t>
            </a:r>
            <a:endParaRPr lang="en-US" sz="4600" spc="-300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3471">
            <a:off x="2256019" y="1749627"/>
            <a:ext cx="1435138" cy="11194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18332" flipV="1">
            <a:off x="3303231" y="1822879"/>
            <a:ext cx="1363412" cy="1024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23953" flipV="1">
            <a:off x="3364581" y="1478973"/>
            <a:ext cx="835235" cy="6276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99065">
            <a:off x="2891817" y="395049"/>
            <a:ext cx="1263914" cy="12724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66844">
            <a:off x="2467903" y="371615"/>
            <a:ext cx="1259338" cy="12678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3847">
            <a:off x="1903879" y="646289"/>
            <a:ext cx="1342939" cy="13519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1">
            <a:off x="1822342" y="1456482"/>
            <a:ext cx="1410972" cy="11578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60660">
            <a:off x="2108857" y="529116"/>
            <a:ext cx="1116576" cy="125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40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593" y="0"/>
            <a:ext cx="1849009" cy="22787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643" y="213066"/>
            <a:ext cx="2309160" cy="30044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131" y="0"/>
            <a:ext cx="2243276" cy="22432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0842" y="3192203"/>
            <a:ext cx="57127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6600" spc="-150" dirty="0">
                <a:cs typeface="B Titr" panose="00000700000000000000" pitchFamily="2" charset="-78"/>
              </a:rPr>
              <a:t>المزارع= مزرعه‌ها</a:t>
            </a:r>
            <a:endParaRPr lang="en-US" sz="6600" spc="-15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01512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246824">
            <a:off x="2340149" y="3226091"/>
            <a:ext cx="5217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7200" spc="-150">
                <a:cs typeface="B Titr" panose="00000700000000000000" pitchFamily="2" charset="-78"/>
              </a:rPr>
              <a:t>غازات=گـازها</a:t>
            </a:r>
            <a:endParaRPr lang="en-US" sz="7200" spc="-150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9819">
            <a:off x="2797020" y="365788"/>
            <a:ext cx="3417350" cy="24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331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184334">
            <a:off x="2246050" y="3209959"/>
            <a:ext cx="5313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7200" spc="-150" dirty="0">
                <a:cs typeface="B Titr" panose="00000700000000000000" pitchFamily="2" charset="-78"/>
              </a:rPr>
              <a:t>زیوت= روغن‌ها</a:t>
            </a:r>
            <a:endParaRPr lang="en-US" sz="7200" spc="-150" dirty="0"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529" y="299357"/>
            <a:ext cx="19050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04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182479">
            <a:off x="2574524" y="3218836"/>
            <a:ext cx="47184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7200" spc="-150" dirty="0">
                <a:cs typeface="B Titr" panose="00000700000000000000" pitchFamily="2" charset="-78"/>
              </a:rPr>
              <a:t>بذور= دانه‌ها</a:t>
            </a:r>
            <a:endParaRPr lang="en-US" sz="7200" spc="-150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487" y="-172811"/>
            <a:ext cx="256222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230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276876">
            <a:off x="2547890" y="3227713"/>
            <a:ext cx="50380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6600" spc="-150" dirty="0">
                <a:cs typeface="B Titr" panose="00000700000000000000" pitchFamily="2" charset="-78"/>
              </a:rPr>
              <a:t>افراس= اسب‌ها</a:t>
            </a:r>
            <a:endParaRPr lang="en-US" sz="6600" spc="-150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191" y="171912"/>
            <a:ext cx="272415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62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216054">
            <a:off x="2361460" y="3121182"/>
            <a:ext cx="5473083" cy="1107996"/>
            <a:chOff x="2210540" y="3165570"/>
            <a:chExt cx="5473083" cy="1107996"/>
          </a:xfrm>
        </p:grpSpPr>
        <p:sp>
          <p:nvSpPr>
            <p:cNvPr id="2" name="TextBox 1"/>
            <p:cNvSpPr txBox="1"/>
            <p:nvPr/>
          </p:nvSpPr>
          <p:spPr>
            <a:xfrm>
              <a:off x="2210540" y="3165570"/>
              <a:ext cx="547308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fa-IR" sz="6600" spc="-150" dirty="0">
                  <a:cs typeface="B Titr" panose="00000700000000000000" pitchFamily="2" charset="-78"/>
                </a:rPr>
                <a:t>مشکاه= چراغدان</a:t>
              </a:r>
              <a:endParaRPr lang="en-US" sz="6600" spc="-150" dirty="0">
                <a:cs typeface="B Titr" panose="00000700000000000000" pitchFamily="2" charset="-78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946058" y="3350061"/>
              <a:ext cx="230659" cy="115330"/>
              <a:chOff x="963827" y="1478692"/>
              <a:chExt cx="1313934" cy="572530"/>
            </a:xfrm>
          </p:grpSpPr>
          <p:sp>
            <p:nvSpPr>
              <p:cNvPr id="7" name="Rectangle 6"/>
              <p:cNvSpPr/>
              <p:nvPr/>
            </p:nvSpPr>
            <p:spPr>
              <a:xfrm rot="2652251">
                <a:off x="963827" y="1491049"/>
                <a:ext cx="543697" cy="56017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 rot="2652251">
                <a:off x="1734064" y="1478692"/>
                <a:ext cx="543697" cy="56017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45" y="0"/>
            <a:ext cx="1377057" cy="331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64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227235">
            <a:off x="2769833" y="3245470"/>
            <a:ext cx="4567561" cy="1107996"/>
            <a:chOff x="2565647" y="2979139"/>
            <a:chExt cx="4567561" cy="1107996"/>
          </a:xfrm>
        </p:grpSpPr>
        <p:sp>
          <p:nvSpPr>
            <p:cNvPr id="2" name="TextBox 1"/>
            <p:cNvSpPr txBox="1"/>
            <p:nvPr/>
          </p:nvSpPr>
          <p:spPr>
            <a:xfrm>
              <a:off x="2565647" y="2979139"/>
              <a:ext cx="45675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fa-IR" sz="6600" spc="-150" dirty="0">
                  <a:cs typeface="B Titr" panose="00000700000000000000" pitchFamily="2" charset="-78"/>
                </a:rPr>
                <a:t>زجاجه= شیشه</a:t>
              </a:r>
              <a:endParaRPr lang="en-US" sz="6600" spc="-150" dirty="0">
                <a:cs typeface="B Titr" panose="00000700000000000000" pitchFamily="2" charset="-78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301378" y="3032726"/>
              <a:ext cx="230659" cy="115330"/>
              <a:chOff x="963827" y="1478692"/>
              <a:chExt cx="1313934" cy="572530"/>
            </a:xfrm>
          </p:grpSpPr>
          <p:sp>
            <p:nvSpPr>
              <p:cNvPr id="7" name="Rectangle 6"/>
              <p:cNvSpPr/>
              <p:nvPr/>
            </p:nvSpPr>
            <p:spPr>
              <a:xfrm rot="2652251">
                <a:off x="963827" y="1491049"/>
                <a:ext cx="543697" cy="56017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 rot="2652251">
                <a:off x="1734064" y="1478692"/>
                <a:ext cx="543697" cy="56017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257" y="-235403"/>
            <a:ext cx="5900057" cy="331878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342669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200146">
            <a:off x="2317072" y="3343125"/>
            <a:ext cx="52600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6600" spc="-150" dirty="0">
                <a:cs typeface="B Titr" panose="00000700000000000000" pitchFamily="2" charset="-78"/>
              </a:rPr>
              <a:t>جوزات= گردوها</a:t>
            </a:r>
            <a:endParaRPr lang="en-US" sz="6600" spc="-150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100" y="192947"/>
            <a:ext cx="3053064" cy="218113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37" t="27565" r="28229" b="62486"/>
          <a:stretch/>
        </p:blipFill>
        <p:spPr>
          <a:xfrm rot="2230238">
            <a:off x="3460856" y="2061885"/>
            <a:ext cx="1041232" cy="8821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3" t="52329" r="44095" b="34596"/>
          <a:stretch/>
        </p:blipFill>
        <p:spPr>
          <a:xfrm>
            <a:off x="4492791" y="1872000"/>
            <a:ext cx="968442" cy="10215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2" t="40748" r="14142" b="47508"/>
          <a:stretch/>
        </p:blipFill>
        <p:spPr>
          <a:xfrm rot="20174800">
            <a:off x="3632431" y="848159"/>
            <a:ext cx="1057016" cy="8631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2" t="40748" r="14142" b="47508"/>
          <a:stretch/>
        </p:blipFill>
        <p:spPr>
          <a:xfrm>
            <a:off x="2978624" y="1352026"/>
            <a:ext cx="1148835" cy="9381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37" t="27565" r="28229" b="62486"/>
          <a:stretch/>
        </p:blipFill>
        <p:spPr>
          <a:xfrm rot="21326134">
            <a:off x="5539188" y="1642580"/>
            <a:ext cx="1088236" cy="9219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37" t="27565" r="28229" b="62486"/>
          <a:stretch/>
        </p:blipFill>
        <p:spPr>
          <a:xfrm rot="21223323">
            <a:off x="2298279" y="1677853"/>
            <a:ext cx="1041232" cy="8821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3" t="52329" r="44095" b="34596"/>
          <a:stretch/>
        </p:blipFill>
        <p:spPr>
          <a:xfrm>
            <a:off x="2816391" y="774440"/>
            <a:ext cx="968442" cy="102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380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371522">
            <a:off x="1982519" y="3454061"/>
            <a:ext cx="49377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6600" spc="-150" dirty="0">
                <a:cs typeface="B Titr" panose="00000700000000000000" pitchFamily="2" charset="-78"/>
              </a:rPr>
              <a:t>مَیْت= مرده</a:t>
            </a:r>
            <a:endParaRPr lang="en-US" sz="6600" spc="-150" dirty="0">
              <a:cs typeface="B Titr" panose="000007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594">
            <a:off x="2700796" y="231654"/>
            <a:ext cx="3416233" cy="273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53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131417">
            <a:off x="1748899" y="3547310"/>
            <a:ext cx="6378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5400" spc="-300" dirty="0">
                <a:cs typeface="B Titr" panose="00000700000000000000" pitchFamily="2" charset="-78"/>
              </a:rPr>
              <a:t>الملعب </a:t>
            </a:r>
            <a:r>
              <a:rPr lang="fa-IR" sz="5400" spc="-300">
                <a:cs typeface="B Titr" panose="00000700000000000000" pitchFamily="2" charset="-78"/>
              </a:rPr>
              <a:t>الرّیاضی= ورزشگاه</a:t>
            </a:r>
            <a:endParaRPr lang="en-US" sz="5400" spc="-300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114" y="-228601"/>
            <a:ext cx="5863771" cy="329837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675546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7790" y="3272102"/>
            <a:ext cx="47895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6000" spc="-150" dirty="0">
                <a:cs typeface="B Titr" panose="00000700000000000000" pitchFamily="2" charset="-78"/>
              </a:rPr>
              <a:t>متفرّج= تماشاچی</a:t>
            </a:r>
            <a:endParaRPr lang="en-US" sz="6000" spc="-150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447" y="0"/>
            <a:ext cx="5114161" cy="287110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16222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1246" y="3005772"/>
            <a:ext cx="58370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7200" spc="-150" dirty="0">
                <a:cs typeface="B Titr" panose="00000700000000000000" pitchFamily="2" charset="-78"/>
              </a:rPr>
              <a:t>مَرمَی= دروازه</a:t>
            </a:r>
            <a:endParaRPr lang="en-US" sz="7200" spc="-150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507" y="0"/>
            <a:ext cx="4874973" cy="2623457"/>
          </a:xfrm>
          <a:prstGeom prst="rect">
            <a:avLst/>
          </a:prstGeom>
          <a:effectLst>
            <a:softEdge rad="431800"/>
          </a:effectLst>
        </p:spPr>
      </p:pic>
    </p:spTree>
    <p:extLst>
      <p:ext uri="{BB962C8B-B14F-4D97-AF65-F5344CB8AC3E}">
        <p14:creationId xmlns:p14="http://schemas.microsoft.com/office/powerpoint/2010/main" val="428841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47386" y="3165570"/>
            <a:ext cx="4105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7200" spc="-300" dirty="0">
                <a:cs typeface="B Titr" panose="00000700000000000000" pitchFamily="2" charset="-78"/>
              </a:rPr>
              <a:t>حَکمَ= داور</a:t>
            </a:r>
            <a:endParaRPr lang="en-US" sz="7200" spc="-300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776" y="106135"/>
            <a:ext cx="2613365" cy="330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01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217304">
            <a:off x="3080552" y="3263224"/>
            <a:ext cx="4088167" cy="1200329"/>
            <a:chOff x="3045041" y="2828218"/>
            <a:chExt cx="4088167" cy="1200329"/>
          </a:xfrm>
        </p:grpSpPr>
        <p:sp>
          <p:nvSpPr>
            <p:cNvPr id="2" name="TextBox 1"/>
            <p:cNvSpPr txBox="1"/>
            <p:nvPr/>
          </p:nvSpPr>
          <p:spPr>
            <a:xfrm>
              <a:off x="3045041" y="2828218"/>
              <a:ext cx="40881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fa-IR" sz="7200" spc="-150" dirty="0">
                  <a:cs typeface="B Titr" panose="00000700000000000000" pitchFamily="2" charset="-78"/>
                </a:rPr>
                <a:t>قُبّه</a:t>
              </a:r>
              <a:r>
                <a:rPr lang="fa-IR" sz="7200" spc="-150">
                  <a:cs typeface="B Titr" panose="00000700000000000000" pitchFamily="2" charset="-78"/>
                </a:rPr>
                <a:t>= گُنبـد</a:t>
              </a:r>
              <a:endParaRPr lang="en-US" sz="7200" spc="-150" dirty="0">
                <a:cs typeface="B Titr" panose="00000700000000000000" pitchFamily="2" charset="-78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232125" y="2963399"/>
              <a:ext cx="169764" cy="81642"/>
              <a:chOff x="963827" y="1478692"/>
              <a:chExt cx="1313934" cy="572530"/>
            </a:xfrm>
          </p:grpSpPr>
          <p:sp>
            <p:nvSpPr>
              <p:cNvPr id="7" name="Rectangle 6"/>
              <p:cNvSpPr/>
              <p:nvPr/>
            </p:nvSpPr>
            <p:spPr>
              <a:xfrm rot="2652251">
                <a:off x="963827" y="1491049"/>
                <a:ext cx="543697" cy="56017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 rot="2652251">
                <a:off x="1734064" y="1478692"/>
                <a:ext cx="543697" cy="56017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827" y="-295956"/>
            <a:ext cx="4953679" cy="397532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870553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187164">
            <a:off x="2565647" y="3431900"/>
            <a:ext cx="47628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6600" spc="-150" dirty="0">
                <a:cs typeface="B Titr" panose="00000700000000000000" pitchFamily="2" charset="-78"/>
              </a:rPr>
              <a:t>تمثال= مجسّمه</a:t>
            </a:r>
            <a:endParaRPr lang="en-US" sz="6600" spc="-150" dirty="0">
              <a:cs typeface="B Titr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237" y="2566987"/>
            <a:ext cx="9525" cy="95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-195943"/>
            <a:ext cx="3374572" cy="4082143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952389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6464">
            <a:off x="2609504" y="-497139"/>
            <a:ext cx="4083375" cy="427050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extBox 1"/>
          <p:cNvSpPr txBox="1"/>
          <p:nvPr/>
        </p:nvSpPr>
        <p:spPr>
          <a:xfrm rot="21371290">
            <a:off x="1509204" y="3263222"/>
            <a:ext cx="5579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7200" spc="-150" dirty="0">
                <a:cs typeface="B Titr" panose="00000700000000000000" pitchFamily="2" charset="-78"/>
              </a:rPr>
              <a:t>غَرس</a:t>
            </a:r>
            <a:r>
              <a:rPr lang="fa-IR" sz="7200" spc="-150">
                <a:cs typeface="B Titr" panose="00000700000000000000" pitchFamily="2" charset="-78"/>
              </a:rPr>
              <a:t>= نهـال</a:t>
            </a:r>
            <a:endParaRPr lang="en-US" sz="7200" spc="-15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16714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143905">
            <a:off x="2335434" y="3496879"/>
            <a:ext cx="5570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800" spc="-300">
                <a:cs typeface="B Titr" panose="00000700000000000000" pitchFamily="2" charset="-78"/>
              </a:rPr>
              <a:t>حارِس المَرمَی= دروازه‌بان</a:t>
            </a:r>
            <a:endParaRPr lang="en-US" sz="4800" spc="-300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85" y="250370"/>
            <a:ext cx="5144008" cy="2588079"/>
          </a:xfrm>
          <a:prstGeom prst="rect">
            <a:avLst/>
          </a:prstGeom>
          <a:effectLst>
            <a:softEdge rad="469900"/>
          </a:effectLst>
        </p:spPr>
      </p:pic>
    </p:spTree>
    <p:extLst>
      <p:ext uri="{BB962C8B-B14F-4D97-AF65-F5344CB8AC3E}">
        <p14:creationId xmlns:p14="http://schemas.microsoft.com/office/powerpoint/2010/main" val="4162074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160484">
            <a:off x="2556769" y="3210548"/>
            <a:ext cx="4967056" cy="1323439"/>
            <a:chOff x="2383249" y="3046537"/>
            <a:chExt cx="4967056" cy="1323439"/>
          </a:xfrm>
        </p:grpSpPr>
        <p:sp>
          <p:nvSpPr>
            <p:cNvPr id="2" name="TextBox 1"/>
            <p:cNvSpPr txBox="1"/>
            <p:nvPr/>
          </p:nvSpPr>
          <p:spPr>
            <a:xfrm>
              <a:off x="2383249" y="3046537"/>
              <a:ext cx="496705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fa-IR" sz="8000" spc="-150">
                  <a:cs typeface="B Titr" panose="00000700000000000000" pitchFamily="2" charset="-78"/>
                </a:rPr>
                <a:t>جَنّـه</a:t>
              </a:r>
              <a:r>
                <a:rPr lang="fa-IR" sz="8000" spc="-150" dirty="0">
                  <a:cs typeface="B Titr" panose="00000700000000000000" pitchFamily="2" charset="-78"/>
                </a:rPr>
                <a:t>= بهشت</a:t>
              </a:r>
              <a:endParaRPr lang="en-US" sz="8000" spc="-150" dirty="0">
                <a:cs typeface="B Titr" panose="00000700000000000000" pitchFamily="2" charset="-78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507984" y="3215560"/>
              <a:ext cx="230662" cy="115324"/>
              <a:chOff x="-1953253" y="1551831"/>
              <a:chExt cx="1313977" cy="572519"/>
            </a:xfrm>
          </p:grpSpPr>
          <p:sp>
            <p:nvSpPr>
              <p:cNvPr id="7" name="Rectangle 6"/>
              <p:cNvSpPr/>
              <p:nvPr/>
            </p:nvSpPr>
            <p:spPr>
              <a:xfrm rot="2652251">
                <a:off x="-1953253" y="1564192"/>
                <a:ext cx="543707" cy="56015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 rot="2652251">
                <a:off x="-1182983" y="1551831"/>
                <a:ext cx="543707" cy="56015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941" y="-310719"/>
            <a:ext cx="4847210" cy="385291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257650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159449">
            <a:off x="-463818" y="3478065"/>
            <a:ext cx="82628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6000" spc="-300">
                <a:cs typeface="B Titr" panose="00000700000000000000" pitchFamily="2" charset="-78"/>
              </a:rPr>
              <a:t>مُزارِع،فلّاح=کشاورز</a:t>
            </a:r>
            <a:endParaRPr lang="en-US" sz="6000" spc="-300" dirty="0">
              <a:cs typeface="B Titr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996" y="-230820"/>
            <a:ext cx="3814666" cy="354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431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095131" y="3401635"/>
            <a:ext cx="5672831" cy="923330"/>
            <a:chOff x="1677880" y="3348369"/>
            <a:chExt cx="5672831" cy="923330"/>
          </a:xfrm>
        </p:grpSpPr>
        <p:sp>
          <p:nvSpPr>
            <p:cNvPr id="2" name="TextBox 1"/>
            <p:cNvSpPr txBox="1"/>
            <p:nvPr/>
          </p:nvSpPr>
          <p:spPr>
            <a:xfrm>
              <a:off x="1677880" y="3348369"/>
              <a:ext cx="567283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fa-IR" sz="5400" spc="-150" dirty="0">
                  <a:cs typeface="B Titr" panose="00000700000000000000" pitchFamily="2" charset="-78"/>
                </a:rPr>
                <a:t>الآیه الاولی= آیه </a:t>
              </a:r>
              <a:r>
                <a:rPr lang="fa-IR" sz="5400" spc="-150">
                  <a:cs typeface="B Titr" panose="00000700000000000000" pitchFamily="2" charset="-78"/>
                </a:rPr>
                <a:t>اوّل </a:t>
              </a:r>
              <a:endParaRPr lang="fa-IR" sz="5400" spc="-150" dirty="0">
                <a:cs typeface="B Titr" panose="00000700000000000000" pitchFamily="2" charset="-78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6281070" y="3378713"/>
              <a:ext cx="230659" cy="115330"/>
              <a:chOff x="963827" y="1478692"/>
              <a:chExt cx="1313934" cy="572530"/>
            </a:xfrm>
          </p:grpSpPr>
          <p:sp>
            <p:nvSpPr>
              <p:cNvPr id="4" name="Rectangle 3"/>
              <p:cNvSpPr/>
              <p:nvPr/>
            </p:nvSpPr>
            <p:spPr>
              <a:xfrm rot="2652251">
                <a:off x="963827" y="1491049"/>
                <a:ext cx="543697" cy="56017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/>
              <p:cNvSpPr/>
              <p:nvPr/>
            </p:nvSpPr>
            <p:spPr>
              <a:xfrm rot="2652251">
                <a:off x="1734064" y="1478692"/>
                <a:ext cx="543697" cy="56017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35" y="347337"/>
            <a:ext cx="3056324" cy="220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10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069859" cy="5143500"/>
          </a:xfrm>
          <a:prstGeom prst="rect">
            <a:avLst/>
          </a:prstGeom>
          <a:solidFill>
            <a:srgbClr val="2F7C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840259" y="3288098"/>
            <a:ext cx="42727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880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cs typeface="B Farnaz" panose="00000400000000000000" pitchFamily="2" charset="-78"/>
              </a:rPr>
              <a:t>درس </a:t>
            </a:r>
            <a:r>
              <a:rPr lang="fa-IR" sz="720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cs typeface="B Titr" panose="00000700000000000000" pitchFamily="2" charset="-78"/>
              </a:rPr>
              <a:t>4</a:t>
            </a:r>
            <a:endParaRPr lang="en-US" sz="7200" dirty="0">
              <a:ln w="19050">
                <a:solidFill>
                  <a:schemeClr val="tx1"/>
                </a:solidFill>
              </a:ln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802" y="363947"/>
            <a:ext cx="795775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1150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cs typeface="B Farnaz" panose="00000400000000000000" pitchFamily="2" charset="-78"/>
              </a:rPr>
              <a:t>عـربی یازدهم</a:t>
            </a:r>
            <a:endParaRPr lang="en-US" sz="11500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  <a:cs typeface="B Farnaz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68992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157781">
            <a:off x="1233996" y="3254347"/>
            <a:ext cx="6422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7200" spc="-150">
                <a:cs typeface="B Titr" panose="00000700000000000000" pitchFamily="2" charset="-78"/>
              </a:rPr>
              <a:t>الحُسام=شمشیر</a:t>
            </a:r>
            <a:endParaRPr lang="fa-IR" sz="7200" spc="-150" dirty="0">
              <a:cs typeface="B Titr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4" y="0"/>
            <a:ext cx="4039961" cy="310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419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069859" cy="5143500"/>
          </a:xfrm>
          <a:prstGeom prst="rect">
            <a:avLst/>
          </a:prstGeom>
          <a:solidFill>
            <a:srgbClr val="2F7C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840259" y="3288098"/>
            <a:ext cx="42727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880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cs typeface="B Farnaz" panose="00000400000000000000" pitchFamily="2" charset="-78"/>
              </a:rPr>
              <a:t>درس </a:t>
            </a:r>
            <a:r>
              <a:rPr lang="fa-IR" sz="720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cs typeface="B Titr" panose="00000700000000000000" pitchFamily="2" charset="-78"/>
              </a:rPr>
              <a:t>5</a:t>
            </a:r>
            <a:endParaRPr lang="en-US" sz="7200" dirty="0">
              <a:ln w="19050">
                <a:solidFill>
                  <a:schemeClr val="tx1"/>
                </a:solidFill>
              </a:ln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802" y="363947"/>
            <a:ext cx="795775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1150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cs typeface="B Farnaz" panose="00000400000000000000" pitchFamily="2" charset="-78"/>
              </a:rPr>
              <a:t>عـربی یازدهم</a:t>
            </a:r>
            <a:endParaRPr lang="en-US" sz="11500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  <a:cs typeface="B Farnaz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10319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095595">
            <a:off x="1961966" y="3192203"/>
            <a:ext cx="5863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7200" spc="-150" dirty="0">
                <a:cs typeface="B Titr" panose="00000700000000000000" pitchFamily="2" charset="-78"/>
              </a:rPr>
              <a:t>إطارات</a:t>
            </a:r>
            <a:r>
              <a:rPr lang="fa-IR" sz="7200" spc="-150">
                <a:cs typeface="B Titr" panose="00000700000000000000" pitchFamily="2" charset="-78"/>
              </a:rPr>
              <a:t>= تایـرها</a:t>
            </a:r>
            <a:endParaRPr lang="en-US" sz="7200" spc="-150" dirty="0"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058">
            <a:off x="2418790" y="513317"/>
            <a:ext cx="4168690" cy="234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727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183339">
            <a:off x="1693113" y="3558241"/>
            <a:ext cx="6334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5200" spc="-300">
                <a:cs typeface="B Titr" panose="00000700000000000000" pitchFamily="2" charset="-78"/>
              </a:rPr>
              <a:t>إطار احتیاطیّ= چرخ </a:t>
            </a:r>
            <a:r>
              <a:rPr lang="fa-IR" sz="5200" spc="-300" dirty="0">
                <a:cs typeface="B Titr" panose="00000700000000000000" pitchFamily="2" charset="-78"/>
              </a:rPr>
              <a:t>یدکی</a:t>
            </a:r>
            <a:endParaRPr lang="en-US" sz="5200" spc="-300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353" y="570098"/>
            <a:ext cx="4572000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709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348500">
            <a:off x="1977807" y="3281103"/>
            <a:ext cx="5615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5400" spc="-150" dirty="0">
                <a:cs typeface="B Titr" panose="00000700000000000000" pitchFamily="2" charset="-78"/>
              </a:rPr>
              <a:t>الصّیدلیه= داروخانه</a:t>
            </a:r>
            <a:endParaRPr lang="en-US" sz="5400" spc="-150" dirty="0"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058" t="13843" r="71782" b="56099"/>
          <a:stretch/>
        </p:blipFill>
        <p:spPr>
          <a:xfrm rot="21426833">
            <a:off x="3026401" y="564750"/>
            <a:ext cx="3311895" cy="24178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261" y="188259"/>
            <a:ext cx="986118" cy="98611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38165" y="313764"/>
            <a:ext cx="717176" cy="71717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16785" y="447664"/>
            <a:ext cx="1174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1800" spc="-150">
                <a:solidFill>
                  <a:srgbClr val="002060"/>
                </a:solidFill>
                <a:cs typeface="B Titr" panose="00000700000000000000" pitchFamily="2" charset="-78"/>
              </a:rPr>
              <a:t>داروخانه</a:t>
            </a:r>
            <a:endParaRPr lang="en-US" sz="1800" spc="-150" dirty="0">
              <a:solidFill>
                <a:srgbClr val="00206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01565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134653">
            <a:off x="2995779" y="3225039"/>
            <a:ext cx="4338921" cy="1107996"/>
            <a:chOff x="2741020" y="2783830"/>
            <a:chExt cx="4338921" cy="1107996"/>
          </a:xfrm>
        </p:grpSpPr>
        <p:sp>
          <p:nvSpPr>
            <p:cNvPr id="2" name="TextBox 1"/>
            <p:cNvSpPr txBox="1"/>
            <p:nvPr/>
          </p:nvSpPr>
          <p:spPr>
            <a:xfrm>
              <a:off x="2741020" y="2783830"/>
              <a:ext cx="433892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fa-IR" sz="6600">
                  <a:cs typeface="B Titr" panose="00000700000000000000" pitchFamily="2" charset="-78"/>
                </a:rPr>
                <a:t>الوصفه=نسخه</a:t>
              </a:r>
              <a:endParaRPr lang="en-US" sz="6600" dirty="0">
                <a:cs typeface="B Titr" panose="00000700000000000000" pitchFamily="2" charset="-78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114571" y="2904478"/>
              <a:ext cx="230654" cy="115324"/>
              <a:chOff x="-2850471" y="4984400"/>
              <a:chExt cx="1313920" cy="572465"/>
            </a:xfrm>
          </p:grpSpPr>
          <p:sp>
            <p:nvSpPr>
              <p:cNvPr id="7" name="Rectangle 6"/>
              <p:cNvSpPr/>
              <p:nvPr/>
            </p:nvSpPr>
            <p:spPr>
              <a:xfrm rot="2652251">
                <a:off x="-2850471" y="4996732"/>
                <a:ext cx="543703" cy="5601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 rot="2652251">
                <a:off x="-2080254" y="4984400"/>
                <a:ext cx="543703" cy="56015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78245">
            <a:off x="3643057" y="492494"/>
            <a:ext cx="1687591" cy="21796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5512">
            <a:off x="3868645" y="792481"/>
            <a:ext cx="1895656" cy="145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70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425570">
            <a:off x="1340529" y="3222393"/>
            <a:ext cx="56328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6000" spc="-150" dirty="0">
                <a:cs typeface="B Titr" panose="00000700000000000000" pitchFamily="2" charset="-78"/>
              </a:rPr>
              <a:t>محرار= دماسنج</a:t>
            </a:r>
            <a:endParaRPr lang="en-US" sz="6000" spc="-150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509" y="221481"/>
            <a:ext cx="714375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59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5345" y="3050159"/>
            <a:ext cx="4097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7200">
                <a:cs typeface="B Titr" panose="00000700000000000000" pitchFamily="2" charset="-78"/>
              </a:rPr>
              <a:t>قُطن=پنبـه</a:t>
            </a:r>
            <a:endParaRPr lang="en-US" sz="72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11693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4829" y="3059036"/>
            <a:ext cx="5197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7200" spc="-150">
                <a:cs typeface="B Titr" panose="00000700000000000000" pitchFamily="2" charset="-78"/>
              </a:rPr>
              <a:t>ادویـه=داروها</a:t>
            </a:r>
            <a:endParaRPr lang="en-US" sz="7200" spc="-150" dirty="0"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707" y="228600"/>
            <a:ext cx="2296575" cy="28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317948">
            <a:off x="2256408" y="3483664"/>
            <a:ext cx="57496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400" spc="-300" dirty="0">
                <a:cs typeface="B Titr" panose="00000700000000000000" pitchFamily="2" charset="-78"/>
              </a:rPr>
              <a:t>القمیص الرّجالیّ= پیراهن مردانه</a:t>
            </a:r>
            <a:endParaRPr lang="en-US" sz="4400" spc="-300" dirty="0"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5810">
            <a:off x="2405200" y="2847"/>
            <a:ext cx="4088650" cy="338865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00624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278534">
            <a:off x="2601158" y="3094549"/>
            <a:ext cx="4496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7200" spc="-150" dirty="0">
                <a:cs typeface="B Titr" panose="00000700000000000000" pitchFamily="2" charset="-78"/>
              </a:rPr>
              <a:t>مَرهَم= پُماد</a:t>
            </a:r>
            <a:endParaRPr lang="en-US" sz="7200" spc="-150" dirty="0"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85" y="-254454"/>
            <a:ext cx="5465988" cy="3454854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581038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277444">
            <a:off x="2370338" y="3272102"/>
            <a:ext cx="48072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6600" spc="-150" dirty="0">
                <a:cs typeface="B Titr" panose="00000700000000000000" pitchFamily="2" charset="-78"/>
              </a:rPr>
              <a:t>الجلد= پوست</a:t>
            </a:r>
            <a:endParaRPr lang="en-US" sz="6600" spc="-150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341" y="-107094"/>
            <a:ext cx="3617887" cy="385111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567029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3" t="24509" r="19983" b="22848"/>
          <a:stretch/>
        </p:blipFill>
        <p:spPr>
          <a:xfrm>
            <a:off x="4280092" y="1115895"/>
            <a:ext cx="1892108" cy="16874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1155037">
            <a:off x="2405849" y="3359126"/>
            <a:ext cx="53487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5400" spc="-150" dirty="0">
                <a:cs typeface="B Titr" panose="00000700000000000000" pitchFamily="2" charset="-78"/>
              </a:rPr>
              <a:t>غیرمسموح</a:t>
            </a:r>
            <a:r>
              <a:rPr lang="fa-IR" sz="5400" spc="-150">
                <a:cs typeface="B Titr" panose="00000700000000000000" pitchFamily="2" charset="-78"/>
              </a:rPr>
              <a:t>= غیرمجاز</a:t>
            </a:r>
            <a:endParaRPr lang="fa-IR" sz="5400" spc="-150" dirty="0">
              <a:cs typeface="B Titr" panose="000007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6182" t="52744" r="41604" b="24221"/>
          <a:stretch/>
        </p:blipFill>
        <p:spPr>
          <a:xfrm rot="20541533">
            <a:off x="2685576" y="617467"/>
            <a:ext cx="2300480" cy="92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24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510" y="0"/>
            <a:ext cx="3071674" cy="309075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21269074">
            <a:off x="3071672" y="3387510"/>
            <a:ext cx="4407763" cy="1200329"/>
            <a:chOff x="3053918" y="3209958"/>
            <a:chExt cx="4407763" cy="1200329"/>
          </a:xfrm>
        </p:grpSpPr>
        <p:sp>
          <p:nvSpPr>
            <p:cNvPr id="2" name="TextBox 1"/>
            <p:cNvSpPr txBox="1"/>
            <p:nvPr/>
          </p:nvSpPr>
          <p:spPr>
            <a:xfrm>
              <a:off x="3053918" y="3209958"/>
              <a:ext cx="44077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fa-IR" sz="7200">
                  <a:cs typeface="B Titr" panose="00000700000000000000" pitchFamily="2" charset="-78"/>
                </a:rPr>
                <a:t>خُطّـه=نقشه</a:t>
              </a:r>
              <a:endParaRPr lang="en-US" sz="7200" dirty="0">
                <a:cs typeface="B Titr" panose="00000700000000000000" pitchFamily="2" charset="-78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394595" y="3271293"/>
              <a:ext cx="230659" cy="115330"/>
              <a:chOff x="963827" y="1478692"/>
              <a:chExt cx="1313934" cy="572530"/>
            </a:xfrm>
          </p:grpSpPr>
          <p:sp>
            <p:nvSpPr>
              <p:cNvPr id="7" name="Rectangle 6"/>
              <p:cNvSpPr/>
              <p:nvPr/>
            </p:nvSpPr>
            <p:spPr>
              <a:xfrm rot="2652251">
                <a:off x="963827" y="1491049"/>
                <a:ext cx="543697" cy="56017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 rot="2652251">
                <a:off x="1734064" y="1478692"/>
                <a:ext cx="543697" cy="56017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6619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433941">
            <a:off x="2317072" y="3067917"/>
            <a:ext cx="4714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7200">
                <a:cs typeface="B Titr" panose="00000700000000000000" pitchFamily="2" charset="-78"/>
              </a:rPr>
              <a:t>ورق=بـرگ</a:t>
            </a:r>
            <a:endParaRPr lang="en-US" sz="7200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103" y="-497797"/>
            <a:ext cx="4075497" cy="407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750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069859" cy="5143500"/>
          </a:xfrm>
          <a:prstGeom prst="rect">
            <a:avLst/>
          </a:prstGeom>
          <a:solidFill>
            <a:srgbClr val="2F7C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707094" y="3252587"/>
            <a:ext cx="42727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880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cs typeface="B Farnaz" panose="00000400000000000000" pitchFamily="2" charset="-78"/>
              </a:rPr>
              <a:t>درس </a:t>
            </a:r>
            <a:r>
              <a:rPr lang="fa-IR" sz="720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cs typeface="B Titr" panose="00000700000000000000" pitchFamily="2" charset="-78"/>
              </a:rPr>
              <a:t>6</a:t>
            </a:r>
            <a:endParaRPr lang="en-US" sz="7200" dirty="0">
              <a:ln w="19050">
                <a:solidFill>
                  <a:schemeClr val="tx1"/>
                </a:solidFill>
              </a:ln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802" y="363947"/>
            <a:ext cx="795775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1150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cs typeface="B Farnaz" panose="00000400000000000000" pitchFamily="2" charset="-78"/>
              </a:rPr>
              <a:t>عـربی یازدهم</a:t>
            </a:r>
            <a:endParaRPr lang="en-US" sz="11500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  <a:cs typeface="B Farnaz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14213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438626">
            <a:off x="2050741" y="3507070"/>
            <a:ext cx="6032377" cy="769441"/>
            <a:chOff x="2041864" y="3285125"/>
            <a:chExt cx="6032377" cy="769441"/>
          </a:xfrm>
        </p:grpSpPr>
        <p:sp>
          <p:nvSpPr>
            <p:cNvPr id="2" name="TextBox 1"/>
            <p:cNvSpPr txBox="1"/>
            <p:nvPr/>
          </p:nvSpPr>
          <p:spPr>
            <a:xfrm>
              <a:off x="2041864" y="3285125"/>
              <a:ext cx="603237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fa-IR" sz="4400" spc="-150">
                  <a:cs typeface="B Titr" panose="00000700000000000000" pitchFamily="2" charset="-78"/>
                </a:rPr>
                <a:t>شهاده الدّکتوراه=مدرک </a:t>
              </a:r>
              <a:r>
                <a:rPr lang="fa-IR" sz="4400" spc="-150" dirty="0">
                  <a:cs typeface="B Titr" panose="00000700000000000000" pitchFamily="2" charset="-78"/>
                </a:rPr>
                <a:t>دکترا</a:t>
              </a:r>
              <a:endParaRPr lang="en-US" sz="4400" spc="-150" dirty="0">
                <a:cs typeface="B Titr" panose="00000700000000000000" pitchFamily="2" charset="-78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914372" y="3329126"/>
              <a:ext cx="178887" cy="75252"/>
              <a:chOff x="963827" y="1478692"/>
              <a:chExt cx="1313934" cy="572530"/>
            </a:xfrm>
          </p:grpSpPr>
          <p:sp>
            <p:nvSpPr>
              <p:cNvPr id="7" name="Rectangle 6"/>
              <p:cNvSpPr/>
              <p:nvPr/>
            </p:nvSpPr>
            <p:spPr>
              <a:xfrm rot="2652251">
                <a:off x="963827" y="1491049"/>
                <a:ext cx="543697" cy="56017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 rot="2652251">
                <a:off x="1734064" y="1478692"/>
                <a:ext cx="543697" cy="56017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7397">
            <a:off x="2676039" y="436870"/>
            <a:ext cx="4105766" cy="2760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808" y="83003"/>
            <a:ext cx="2143125" cy="1428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064" y="0"/>
            <a:ext cx="2143125" cy="1428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236" y="762000"/>
            <a:ext cx="214312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99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392253">
            <a:off x="2408402" y="2951457"/>
            <a:ext cx="44799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6600">
                <a:cs typeface="B Titr" panose="00000700000000000000" pitchFamily="2" charset="-78"/>
              </a:rPr>
              <a:t>جسـر=پُـل</a:t>
            </a:r>
            <a:endParaRPr lang="en-US" sz="6600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130" y="227956"/>
            <a:ext cx="3444117" cy="264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75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198187">
            <a:off x="2681055" y="3280979"/>
            <a:ext cx="48250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7200" spc="-150" dirty="0">
                <a:cs typeface="B Titr" panose="00000700000000000000" pitchFamily="2" charset="-78"/>
              </a:rPr>
              <a:t>میدان= میدان</a:t>
            </a:r>
            <a:endParaRPr lang="en-US" sz="7200" spc="-15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01476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434627">
            <a:off x="2376123" y="3104811"/>
            <a:ext cx="4984812" cy="1107996"/>
            <a:chOff x="2556769" y="2934751"/>
            <a:chExt cx="4984812" cy="1107996"/>
          </a:xfrm>
        </p:grpSpPr>
        <p:sp>
          <p:nvSpPr>
            <p:cNvPr id="2" name="TextBox 1"/>
            <p:cNvSpPr txBox="1"/>
            <p:nvPr/>
          </p:nvSpPr>
          <p:spPr>
            <a:xfrm>
              <a:off x="2556769" y="2934751"/>
              <a:ext cx="498481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fa-IR" sz="6600" spc="-150" dirty="0">
                  <a:cs typeface="B Titr" panose="00000700000000000000" pitchFamily="2" charset="-78"/>
                </a:rPr>
                <a:t>حقیبه</a:t>
              </a:r>
              <a:r>
                <a:rPr lang="fa-IR" sz="6600" spc="-150">
                  <a:cs typeface="B Titr" panose="00000700000000000000" pitchFamily="2" charset="-78"/>
                </a:rPr>
                <a:t>= چمـدان</a:t>
              </a:r>
              <a:endParaRPr lang="en-US" sz="6600" spc="-150" dirty="0">
                <a:cs typeface="B Titr" panose="00000700000000000000" pitchFamily="2" charset="-78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037338" y="3016100"/>
              <a:ext cx="230659" cy="115330"/>
              <a:chOff x="963827" y="1478692"/>
              <a:chExt cx="1313934" cy="572530"/>
            </a:xfrm>
          </p:grpSpPr>
          <p:sp>
            <p:nvSpPr>
              <p:cNvPr id="7" name="Rectangle 6"/>
              <p:cNvSpPr/>
              <p:nvPr/>
            </p:nvSpPr>
            <p:spPr>
              <a:xfrm rot="2652251">
                <a:off x="963827" y="1491049"/>
                <a:ext cx="543697" cy="56017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 rot="2652251">
                <a:off x="1734064" y="1478692"/>
                <a:ext cx="543697" cy="56017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097" y="0"/>
            <a:ext cx="3796356" cy="303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43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190816">
            <a:off x="3151333" y="3309770"/>
            <a:ext cx="38676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6600" spc="-150" dirty="0">
                <a:cs typeface="B Titr" panose="00000700000000000000" pitchFamily="2" charset="-78"/>
              </a:rPr>
              <a:t>مَتجر= مغازه</a:t>
            </a:r>
            <a:endParaRPr lang="en-US" sz="6600" spc="-150" dirty="0"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441" y="193182"/>
            <a:ext cx="3953579" cy="30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95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069859" cy="5143500"/>
          </a:xfrm>
          <a:prstGeom prst="rect">
            <a:avLst/>
          </a:prstGeom>
          <a:solidFill>
            <a:srgbClr val="2F7C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707094" y="3270342"/>
            <a:ext cx="42727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880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cs typeface="B Farnaz" panose="00000400000000000000" pitchFamily="2" charset="-78"/>
              </a:rPr>
              <a:t>درس </a:t>
            </a:r>
            <a:r>
              <a:rPr lang="fa-IR" sz="720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cs typeface="B Titr" panose="00000700000000000000" pitchFamily="2" charset="-78"/>
              </a:rPr>
              <a:t>7</a:t>
            </a:r>
            <a:endParaRPr lang="en-US" sz="7200" dirty="0">
              <a:ln w="19050">
                <a:solidFill>
                  <a:schemeClr val="tx1"/>
                </a:solidFill>
              </a:ln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802" y="363947"/>
            <a:ext cx="795775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1150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cs typeface="B Farnaz" panose="00000400000000000000" pitchFamily="2" charset="-78"/>
              </a:rPr>
              <a:t>عـربی یازدهم</a:t>
            </a:r>
            <a:endParaRPr lang="en-US" sz="11500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  <a:cs typeface="B Farnaz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183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205012">
            <a:off x="2459114" y="3236591"/>
            <a:ext cx="502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6600" spc="-150">
                <a:cs typeface="B Titr" panose="00000700000000000000" pitchFamily="2" charset="-78"/>
              </a:rPr>
              <a:t>دیباح=ابـریشم</a:t>
            </a:r>
            <a:endParaRPr lang="en-US" sz="6600" spc="-150" dirty="0"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766" y="0"/>
            <a:ext cx="4579604" cy="30530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70371" y="2374084"/>
            <a:ext cx="2667699" cy="6123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34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486" y="206978"/>
            <a:ext cx="4103915" cy="285735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extBox 1"/>
          <p:cNvSpPr txBox="1"/>
          <p:nvPr/>
        </p:nvSpPr>
        <p:spPr>
          <a:xfrm rot="21132797">
            <a:off x="2379216" y="3226019"/>
            <a:ext cx="51417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7200">
                <a:cs typeface="B Titr" panose="00000700000000000000" pitchFamily="2" charset="-78"/>
              </a:rPr>
              <a:t>تمـر= خـرما</a:t>
            </a:r>
            <a:endParaRPr lang="en-US" sz="7200" dirty="0"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27" y="2375627"/>
            <a:ext cx="1319364" cy="1031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513" y="2390628"/>
            <a:ext cx="1110343" cy="8681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200" y="1887160"/>
            <a:ext cx="1261897" cy="986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196658"/>
            <a:ext cx="1219199" cy="9532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884" y="2506256"/>
            <a:ext cx="1319364" cy="103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73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05850" y="3121181"/>
            <a:ext cx="45586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6600" spc="-150" dirty="0">
                <a:cs typeface="B Titr" panose="00000700000000000000" pitchFamily="2" charset="-78"/>
              </a:rPr>
              <a:t>قُماش= پارچه</a:t>
            </a:r>
            <a:endParaRPr lang="en-US" sz="6600" spc="-150" dirty="0">
              <a:cs typeface="B Titr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767" y="204395"/>
            <a:ext cx="2936278" cy="293627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592034" y="268941"/>
            <a:ext cx="2124703" cy="1312433"/>
            <a:chOff x="2281561" y="292964"/>
            <a:chExt cx="4199135" cy="269479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5647" y="292964"/>
              <a:ext cx="3915049" cy="2547891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281561" y="2689933"/>
              <a:ext cx="4191328" cy="297825"/>
            </a:xfrm>
            <a:prstGeom prst="rect">
              <a:avLst/>
            </a:prstGeom>
            <a:blipFill>
              <a:blip r:embed="rId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46419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192423">
            <a:off x="2565646" y="3254347"/>
            <a:ext cx="46829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6600" spc="-150">
                <a:cs typeface="B Titr" panose="00000700000000000000" pitchFamily="2" charset="-78"/>
              </a:rPr>
              <a:t>سُفُن=کشتی‌ها</a:t>
            </a:r>
            <a:endParaRPr lang="en-US" sz="6600" spc="-150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805" y="0"/>
            <a:ext cx="2419350" cy="2809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655" y="937195"/>
            <a:ext cx="1758916" cy="204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055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16" y="-488827"/>
            <a:ext cx="4529830" cy="4043224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3" name="Group 2"/>
          <p:cNvGrpSpPr/>
          <p:nvPr/>
        </p:nvGrpSpPr>
        <p:grpSpPr>
          <a:xfrm rot="21409520">
            <a:off x="2379217" y="3289856"/>
            <a:ext cx="4967056" cy="1107996"/>
            <a:chOff x="3400148" y="2410967"/>
            <a:chExt cx="4967056" cy="1107996"/>
          </a:xfrm>
        </p:grpSpPr>
        <p:sp>
          <p:nvSpPr>
            <p:cNvPr id="2" name="TextBox 1"/>
            <p:cNvSpPr txBox="1"/>
            <p:nvPr/>
          </p:nvSpPr>
          <p:spPr>
            <a:xfrm>
              <a:off x="3400148" y="2410967"/>
              <a:ext cx="496705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fa-IR" sz="6600">
                  <a:cs typeface="B Titr" panose="00000700000000000000" pitchFamily="2" charset="-78"/>
                </a:rPr>
                <a:t>بضاعَـه=کـالا</a:t>
              </a:r>
              <a:endParaRPr lang="en-US" sz="6600" dirty="0">
                <a:cs typeface="B Titr" panose="00000700000000000000" pitchFamily="2" charset="-78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143870" y="2483440"/>
              <a:ext cx="230659" cy="115330"/>
              <a:chOff x="963827" y="1478692"/>
              <a:chExt cx="1313934" cy="572530"/>
            </a:xfrm>
          </p:grpSpPr>
          <p:sp>
            <p:nvSpPr>
              <p:cNvPr id="7" name="Rectangle 6"/>
              <p:cNvSpPr/>
              <p:nvPr/>
            </p:nvSpPr>
            <p:spPr>
              <a:xfrm rot="2652251">
                <a:off x="963827" y="1491049"/>
                <a:ext cx="543697" cy="56017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 rot="2652251">
                <a:off x="1734064" y="1478692"/>
                <a:ext cx="543697" cy="56017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80140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475" y="99211"/>
            <a:ext cx="3194404" cy="31944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10035" y="3121182"/>
            <a:ext cx="38573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6600">
                <a:cs typeface="B Titr" panose="00000700000000000000" pitchFamily="2" charset="-78"/>
              </a:rPr>
              <a:t>فَم=دهـان</a:t>
            </a:r>
            <a:endParaRPr lang="en-US" sz="66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82847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208762">
            <a:off x="2840854" y="3343123"/>
            <a:ext cx="44965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6600">
                <a:cs typeface="B Titr" panose="00000700000000000000" pitchFamily="2" charset="-78"/>
              </a:rPr>
              <a:t>غـزال=آهـو</a:t>
            </a:r>
            <a:endParaRPr lang="en-US" sz="6600" dirty="0"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083" y="161139"/>
            <a:ext cx="3119943" cy="311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14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433433">
            <a:off x="2578352" y="3191714"/>
            <a:ext cx="4585317" cy="1140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6600" spc="-150" dirty="0">
                <a:cs typeface="B Titr" panose="00000700000000000000" pitchFamily="2" charset="-78"/>
              </a:rPr>
              <a:t>مسکن</a:t>
            </a:r>
            <a:r>
              <a:rPr lang="fa-IR" sz="6600" spc="-150">
                <a:cs typeface="B Titr" panose="00000700000000000000" pitchFamily="2" charset="-78"/>
              </a:rPr>
              <a:t>= منـزل</a:t>
            </a:r>
            <a:endParaRPr lang="en-US" sz="6600" spc="-150" dirty="0">
              <a:cs typeface="B Titr" panose="000007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-123212"/>
            <a:ext cx="5298345" cy="397375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512630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221248">
            <a:off x="2520779" y="3295136"/>
            <a:ext cx="4674973" cy="1037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6000" spc="-150" dirty="0">
                <a:cs typeface="B Titr" panose="00000700000000000000" pitchFamily="2" charset="-78"/>
              </a:rPr>
              <a:t>بنفسجّی= بنفش</a:t>
            </a:r>
            <a:endParaRPr lang="en-US" sz="6000" spc="-150" dirty="0"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402" y="-281312"/>
            <a:ext cx="1672285" cy="324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7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149512">
            <a:off x="2603156" y="3410467"/>
            <a:ext cx="4946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6000" spc="-150" dirty="0">
                <a:cs typeface="B Titr" panose="00000700000000000000" pitchFamily="2" charset="-78"/>
              </a:rPr>
              <a:t>البهائم= چهارپایان</a:t>
            </a:r>
            <a:endParaRPr lang="en-US" sz="6000" spc="-150" dirty="0">
              <a:cs typeface="B Titr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868" y="1315250"/>
            <a:ext cx="3699544" cy="119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88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316806">
            <a:off x="2075936" y="3171568"/>
            <a:ext cx="56058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6600" spc="-150" dirty="0">
                <a:cs typeface="B Titr" panose="00000700000000000000" pitchFamily="2" charset="-78"/>
              </a:rPr>
              <a:t>المیزان</a:t>
            </a:r>
            <a:r>
              <a:rPr lang="fa-IR" sz="6600" spc="-150">
                <a:cs typeface="B Titr" panose="00000700000000000000" pitchFamily="2" charset="-78"/>
              </a:rPr>
              <a:t>= تـرازو</a:t>
            </a:r>
            <a:endParaRPr lang="en-US" sz="6600" spc="-150" dirty="0"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833" y="200798"/>
            <a:ext cx="333375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094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3986</TotalTime>
  <Words>231</Words>
  <Application>Microsoft Office PowerPoint</Application>
  <PresentationFormat>On-screen Show (16:9)</PresentationFormat>
  <Paragraphs>76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kh-norouzi</dc:creator>
  <cp:lastModifiedBy> </cp:lastModifiedBy>
  <cp:revision>273</cp:revision>
  <dcterms:created xsi:type="dcterms:W3CDTF">2019-06-15T08:50:24Z</dcterms:created>
  <dcterms:modified xsi:type="dcterms:W3CDTF">2021-10-22T06:03:52Z</dcterms:modified>
</cp:coreProperties>
</file>