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98" r:id="rId2"/>
    <p:sldId id="499" r:id="rId3"/>
    <p:sldId id="500" r:id="rId4"/>
    <p:sldId id="501" r:id="rId5"/>
    <p:sldId id="502" r:id="rId6"/>
    <p:sldId id="503" r:id="rId7"/>
    <p:sldId id="504" r:id="rId8"/>
    <p:sldId id="505" r:id="rId9"/>
    <p:sldId id="507" r:id="rId10"/>
    <p:sldId id="506" r:id="rId11"/>
    <p:sldId id="509" r:id="rId12"/>
    <p:sldId id="510" r:id="rId13"/>
    <p:sldId id="511" r:id="rId14"/>
    <p:sldId id="512" r:id="rId15"/>
    <p:sldId id="513" r:id="rId16"/>
    <p:sldId id="514" r:id="rId17"/>
    <p:sldId id="515" r:id="rId18"/>
    <p:sldId id="516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25" r:id="rId27"/>
    <p:sldId id="527" r:id="rId28"/>
    <p:sldId id="526" r:id="rId29"/>
    <p:sldId id="528" r:id="rId30"/>
    <p:sldId id="529" r:id="rId31"/>
    <p:sldId id="530" r:id="rId32"/>
    <p:sldId id="531" r:id="rId33"/>
    <p:sldId id="532" r:id="rId34"/>
    <p:sldId id="533" r:id="rId35"/>
    <p:sldId id="534" r:id="rId36"/>
    <p:sldId id="535" r:id="rId37"/>
    <p:sldId id="536" r:id="rId3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CA7"/>
    <a:srgbClr val="25612F"/>
    <a:srgbClr val="2F7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2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24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97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9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6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99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73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927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52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3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2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3E426-CAF6-40D3-9C27-76F6D73A86B6}"/>
              </a:ext>
            </a:extLst>
          </p:cNvPr>
          <p:cNvSpPr txBox="1"/>
          <p:nvPr userDrawn="1"/>
        </p:nvSpPr>
        <p:spPr>
          <a:xfrm>
            <a:off x="3725141" y="4684990"/>
            <a:ext cx="437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dr-azadeh.ir</a:t>
            </a:r>
          </a:p>
        </p:txBody>
      </p:sp>
    </p:spTree>
    <p:extLst>
      <p:ext uri="{BB962C8B-B14F-4D97-AF65-F5344CB8AC3E}">
        <p14:creationId xmlns:p14="http://schemas.microsoft.com/office/powerpoint/2010/main" val="40818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840259" y="3288098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cs typeface="B Farnaz" panose="00000400000000000000" pitchFamily="2" charset="-78"/>
              </a:rPr>
              <a:t>درس </a:t>
            </a:r>
            <a:r>
              <a:rPr lang="fa-IR" sz="720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1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3164" y="355070"/>
            <a:ext cx="86471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cs typeface="B Farnaz" panose="00000400000000000000" pitchFamily="2" charset="-78"/>
              </a:rPr>
              <a:t>عـربی دوازدهم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789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0540" y="3272102"/>
            <a:ext cx="52333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التّلفاز=تلویزیون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4775" r="9456" b="7483"/>
          <a:stretch/>
        </p:blipFill>
        <p:spPr>
          <a:xfrm>
            <a:off x="3045040" y="133163"/>
            <a:ext cx="3178207" cy="30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7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3409">
            <a:off x="3080551" y="2908118"/>
            <a:ext cx="3821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dirty="0">
                <a:cs typeface="B Titr" panose="00000700000000000000" pitchFamily="2" charset="-78"/>
              </a:rPr>
              <a:t>رِجل</a:t>
            </a:r>
            <a:r>
              <a:rPr lang="fa-IR" sz="7200">
                <a:cs typeface="B Titr" panose="00000700000000000000" pitchFamily="2" charset="-78"/>
              </a:rPr>
              <a:t>= پـا</a:t>
            </a:r>
            <a:endParaRPr lang="en-US" sz="720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42" y="0"/>
            <a:ext cx="4033908" cy="268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98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382280">
            <a:off x="1490929" y="3522338"/>
            <a:ext cx="614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spc="-150">
                <a:cs typeface="B Titr" panose="00000700000000000000" pitchFamily="2" charset="-78"/>
              </a:rPr>
              <a:t>مشهد=صحنه،چشم انداز</a:t>
            </a:r>
            <a:endParaRPr lang="en-US" sz="48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19" y="0"/>
            <a:ext cx="3565321" cy="34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2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578">
            <a:off x="2124071" y="163328"/>
            <a:ext cx="2785026" cy="1815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26" y="822121"/>
            <a:ext cx="2332139" cy="2332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339807">
            <a:off x="2633329" y="3261351"/>
            <a:ext cx="4975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خیام</a:t>
            </a:r>
            <a:r>
              <a:rPr lang="fa-IR" sz="6600" spc="-150">
                <a:cs typeface="B Titr" panose="00000700000000000000" pitchFamily="2" charset="-78"/>
              </a:rPr>
              <a:t>= چـادرها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2100" y="234892"/>
            <a:ext cx="1291903" cy="263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0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06" y="130420"/>
            <a:ext cx="4158842" cy="31191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289790">
            <a:off x="2916761" y="3441917"/>
            <a:ext cx="3972757" cy="1107996"/>
            <a:chOff x="3284738" y="2295559"/>
            <a:chExt cx="3972757" cy="1107996"/>
          </a:xfrm>
        </p:grpSpPr>
        <p:sp>
          <p:nvSpPr>
            <p:cNvPr id="2" name="TextBox 1"/>
            <p:cNvSpPr txBox="1"/>
            <p:nvPr/>
          </p:nvSpPr>
          <p:spPr>
            <a:xfrm>
              <a:off x="3284738" y="2295559"/>
              <a:ext cx="39727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6600" dirty="0">
                  <a:cs typeface="B Titr" panose="00000700000000000000" pitchFamily="2" charset="-78"/>
                </a:rPr>
                <a:t>قمّه</a:t>
              </a:r>
              <a:r>
                <a:rPr lang="fa-IR" sz="6600">
                  <a:cs typeface="B Titr" panose="00000700000000000000" pitchFamily="2" charset="-78"/>
                </a:rPr>
                <a:t>= قلّـه</a:t>
              </a:r>
              <a:endParaRPr lang="en-US" sz="660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241003" y="2385220"/>
              <a:ext cx="179368" cy="82772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47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5187">
            <a:off x="2578443" y="3090151"/>
            <a:ext cx="4310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>
                <a:cs typeface="B Titr" panose="00000700000000000000" pitchFamily="2" charset="-78"/>
              </a:rPr>
              <a:t>الطّین=گِـل</a:t>
            </a:r>
            <a:endParaRPr lang="en-US" sz="66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42" y="205946"/>
            <a:ext cx="2863934" cy="286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3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4727" y="3103426"/>
            <a:ext cx="5082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مُصلّح= تعمیرکار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99" y="212896"/>
            <a:ext cx="2351614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94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28" y="-834501"/>
            <a:ext cx="4470645" cy="4580877"/>
          </a:xfrm>
          <a:prstGeom prst="rect">
            <a:avLst/>
          </a:prstGeom>
          <a:effectLst>
            <a:softEdge rad="723900"/>
          </a:effectLst>
        </p:spPr>
      </p:pic>
      <p:sp>
        <p:nvSpPr>
          <p:cNvPr id="2" name="TextBox 1"/>
          <p:cNvSpPr txBox="1"/>
          <p:nvPr/>
        </p:nvSpPr>
        <p:spPr>
          <a:xfrm rot="21261238">
            <a:off x="1544715" y="3183326"/>
            <a:ext cx="5854823" cy="1107996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أعیـن=چشمه‌ها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764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02908" y="3279220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cs typeface="B Farnaz" panose="00000400000000000000" pitchFamily="2" charset="-78"/>
              </a:rPr>
              <a:t>درس </a:t>
            </a:r>
            <a:r>
              <a:rPr lang="fa-IR" sz="720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3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3164" y="355070"/>
            <a:ext cx="86471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cs typeface="B Farnaz" panose="00000400000000000000" pitchFamily="2" charset="-78"/>
              </a:rPr>
              <a:t>عـربی دوازدهم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969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79" y="-129092"/>
            <a:ext cx="3927213" cy="39272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 rot="21341076">
            <a:off x="1669003" y="3458534"/>
            <a:ext cx="6272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spc="-150">
                <a:cs typeface="B Titr" panose="00000700000000000000" pitchFamily="2" charset="-78"/>
              </a:rPr>
              <a:t>الصَحَفیّ=روزنامه‌نگار</a:t>
            </a:r>
            <a:endParaRPr lang="en-US" sz="5400" spc="-15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7511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83696">
            <a:off x="2125675" y="3124927"/>
            <a:ext cx="5011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4400" spc="-300" dirty="0">
                <a:cs typeface="B Titr" panose="00000700000000000000" pitchFamily="2" charset="-78"/>
              </a:rPr>
              <a:t>النُّقوش</a:t>
            </a:r>
            <a:r>
              <a:rPr lang="fa-IR" sz="4400" spc="-300">
                <a:cs typeface="B Titr" panose="00000700000000000000" pitchFamily="2" charset="-78"/>
              </a:rPr>
              <a:t>= کنده‌کاری‌ها</a:t>
            </a:r>
            <a:endParaRPr lang="fa-IR" sz="4400" spc="-300" dirty="0">
              <a:cs typeface="B Titr" panose="00000700000000000000" pitchFamily="2" charset="-78"/>
            </a:endParaRPr>
          </a:p>
          <a:p>
            <a:pPr algn="justLow" rtl="1"/>
            <a:r>
              <a:rPr lang="fa-IR" sz="4400" spc="-300" dirty="0">
                <a:cs typeface="B Titr" panose="00000700000000000000" pitchFamily="2" charset="-78"/>
              </a:rPr>
              <a:t>نقش= نگاره، کندکاری</a:t>
            </a:r>
            <a:endParaRPr lang="en-US" sz="4400" spc="-3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46" y="87086"/>
            <a:ext cx="2525610" cy="291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26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48984">
            <a:off x="2554930" y="3351281"/>
            <a:ext cx="4727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000" spc="-150">
                <a:cs typeface="B Titr" panose="00000700000000000000" pitchFamily="2" charset="-78"/>
              </a:rPr>
              <a:t>الکاتِب=نویسنده</a:t>
            </a:r>
            <a:endParaRPr lang="en-US" sz="60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4" y="355448"/>
            <a:ext cx="4246350" cy="265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8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82751">
            <a:off x="2725447" y="3165569"/>
            <a:ext cx="45586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الجوز=گـردو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09" y="397229"/>
            <a:ext cx="42862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047459">
            <a:off x="2687044" y="3414000"/>
            <a:ext cx="4344283" cy="923330"/>
            <a:chOff x="3440204" y="1963099"/>
            <a:chExt cx="4344283" cy="923330"/>
          </a:xfrm>
        </p:grpSpPr>
        <p:sp>
          <p:nvSpPr>
            <p:cNvPr id="2" name="TextBox 1"/>
            <p:cNvSpPr txBox="1"/>
            <p:nvPr/>
          </p:nvSpPr>
          <p:spPr>
            <a:xfrm>
              <a:off x="3440204" y="1963099"/>
              <a:ext cx="43442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5400" spc="-150">
                  <a:cs typeface="B Titr" panose="00000700000000000000" pitchFamily="2" charset="-78"/>
                </a:rPr>
                <a:t>الثانویّه=دبیرستان</a:t>
              </a:r>
              <a:endParaRPr lang="en-US" sz="5400" spc="-15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158316" y="1997476"/>
              <a:ext cx="206973" cy="94138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304">
            <a:off x="2888391" y="82379"/>
            <a:ext cx="2971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8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96889">
            <a:off x="2672178" y="3236592"/>
            <a:ext cx="4718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حارِس=نگهبان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18" y="228369"/>
            <a:ext cx="26384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4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62573">
            <a:off x="2698811" y="3307612"/>
            <a:ext cx="4611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سائح=گردشگر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483">
            <a:off x="3172553" y="-407113"/>
            <a:ext cx="2814677" cy="35027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1367088">
            <a:off x="3429046" y="2348944"/>
            <a:ext cx="2613010" cy="731209"/>
          </a:xfrm>
          <a:prstGeom prst="rect">
            <a:avLst/>
          </a:prstGeom>
          <a:solidFill>
            <a:srgbClr val="E6C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5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66624">
            <a:off x="2556616" y="3226751"/>
            <a:ext cx="4739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وعـاء=ظـرف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620" y="-568818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71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66532">
            <a:off x="2707690" y="3245469"/>
            <a:ext cx="4860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صحیفه=روزنامه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07" y="286860"/>
            <a:ext cx="24765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39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840259" y="3288098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cs typeface="B Farnaz" panose="00000400000000000000" pitchFamily="2" charset="-78"/>
              </a:rPr>
              <a:t>درس </a:t>
            </a:r>
            <a:r>
              <a:rPr lang="fa-IR" sz="720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4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3164" y="355070"/>
            <a:ext cx="86471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cs typeface="B Farnaz" panose="00000400000000000000" pitchFamily="2" charset="-78"/>
              </a:rPr>
              <a:t>عـربی دوازدهم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2935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375038">
            <a:off x="2827625" y="3556376"/>
            <a:ext cx="4072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spc="-300" dirty="0">
                <a:cs typeface="B Titr" panose="00000700000000000000" pitchFamily="2" charset="-78"/>
              </a:rPr>
              <a:t>البطحاء</a:t>
            </a:r>
            <a:r>
              <a:rPr lang="fa-IR" sz="4800" spc="-300">
                <a:cs typeface="B Titr" panose="00000700000000000000" pitchFamily="2" charset="-78"/>
              </a:rPr>
              <a:t>= دشت </a:t>
            </a:r>
            <a:r>
              <a:rPr lang="fa-IR" sz="4800" spc="-300" dirty="0">
                <a:cs typeface="B Titr" panose="00000700000000000000" pitchFamily="2" charset="-78"/>
              </a:rPr>
              <a:t>مکّه</a:t>
            </a:r>
            <a:endParaRPr lang="en-US" sz="4800" spc="-30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16" y="115331"/>
            <a:ext cx="2990592" cy="31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81857" y="2878525"/>
            <a:ext cx="4292353" cy="1107996"/>
            <a:chOff x="2769833" y="2996894"/>
            <a:chExt cx="4292353" cy="1107996"/>
          </a:xfrm>
        </p:grpSpPr>
        <p:sp>
          <p:nvSpPr>
            <p:cNvPr id="2" name="TextBox 1"/>
            <p:cNvSpPr txBox="1"/>
            <p:nvPr/>
          </p:nvSpPr>
          <p:spPr>
            <a:xfrm>
              <a:off x="2769833" y="2996894"/>
              <a:ext cx="42923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6600" spc="-300">
                  <a:cs typeface="B Titr" panose="00000700000000000000" pitchFamily="2" charset="-78"/>
                </a:rPr>
                <a:t>النّمله= مورچه</a:t>
              </a:r>
              <a:endParaRPr lang="en-US" sz="6600" spc="-30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10688" y="3069366"/>
              <a:ext cx="195670" cy="82207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08" y="831762"/>
            <a:ext cx="3644156" cy="189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3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59726">
            <a:off x="2638474" y="3330828"/>
            <a:ext cx="4797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اصنـام= بُت‌ها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66" y="-401731"/>
            <a:ext cx="2143125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71" y="-222435"/>
            <a:ext cx="2143125" cy="1428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0"/>
            <a:ext cx="2514879" cy="1676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01" y="-365872"/>
            <a:ext cx="2143125" cy="1428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95" y="-150719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3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38223">
            <a:off x="2352744" y="3260027"/>
            <a:ext cx="4665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ارجُل= پـاها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928">
            <a:off x="3014677" y="-254182"/>
            <a:ext cx="3303943" cy="34415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3444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052801">
            <a:off x="2523583" y="3489085"/>
            <a:ext cx="4556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spc="-150">
                <a:cs typeface="B Titr" panose="00000700000000000000" pitchFamily="2" charset="-78"/>
              </a:rPr>
              <a:t>الکساء=پیراهن،جامه</a:t>
            </a:r>
            <a:endParaRPr lang="en-US" sz="48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52" y="98854"/>
            <a:ext cx="3042843" cy="37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9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 rot="177598">
            <a:off x="1684048" y="-945594"/>
            <a:ext cx="5459554" cy="4734697"/>
            <a:chOff x="1835049" y="-928816"/>
            <a:chExt cx="5459554" cy="47346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6746">
              <a:off x="2409934" y="366763"/>
              <a:ext cx="4215898" cy="2739553"/>
            </a:xfrm>
            <a:prstGeom prst="rect">
              <a:avLst/>
            </a:prstGeom>
            <a:effectLst/>
          </p:spPr>
        </p:pic>
        <p:sp>
          <p:nvSpPr>
            <p:cNvPr id="5" name="Rectangle 4"/>
            <p:cNvSpPr/>
            <p:nvPr/>
          </p:nvSpPr>
          <p:spPr>
            <a:xfrm rot="21199320">
              <a:off x="1923114" y="32721"/>
              <a:ext cx="1050292" cy="3744532"/>
            </a:xfrm>
            <a:prstGeom prst="rect">
              <a:avLst/>
            </a:prstGeom>
            <a:solidFill>
              <a:schemeClr val="bg1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21063003">
              <a:off x="6087342" y="-408003"/>
              <a:ext cx="1050292" cy="3744532"/>
            </a:xfrm>
            <a:prstGeom prst="rect">
              <a:avLst/>
            </a:prstGeom>
            <a:solidFill>
              <a:schemeClr val="bg1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4891375">
              <a:off x="4160257" y="589303"/>
              <a:ext cx="1050292" cy="4951065"/>
            </a:xfrm>
            <a:prstGeom prst="rect">
              <a:avLst/>
            </a:prstGeom>
            <a:solidFill>
              <a:schemeClr val="bg1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4891375">
              <a:off x="3785436" y="-2108589"/>
              <a:ext cx="1050292" cy="4951065"/>
            </a:xfrm>
            <a:prstGeom prst="rect">
              <a:avLst/>
            </a:prstGeom>
            <a:solidFill>
              <a:schemeClr val="bg1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150074" y="2553731"/>
              <a:ext cx="1375719" cy="1252150"/>
            </a:xfrm>
            <a:prstGeom prst="ellipse">
              <a:avLst/>
            </a:prstGeom>
            <a:solidFill>
              <a:schemeClr val="bg1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874107" y="148281"/>
              <a:ext cx="1375719" cy="1252150"/>
            </a:xfrm>
            <a:prstGeom prst="ellipse">
              <a:avLst/>
            </a:prstGeom>
            <a:solidFill>
              <a:schemeClr val="bg1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165122" y="-928816"/>
              <a:ext cx="1812326" cy="1857631"/>
            </a:xfrm>
            <a:prstGeom prst="ellipse">
              <a:avLst/>
            </a:prstGeom>
            <a:solidFill>
              <a:schemeClr val="bg1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918884" y="2108887"/>
              <a:ext cx="1375719" cy="1252150"/>
            </a:xfrm>
            <a:prstGeom prst="ellipse">
              <a:avLst/>
            </a:prstGeom>
            <a:solidFill>
              <a:schemeClr val="bg1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 rot="21441755">
            <a:off x="2071309" y="3233695"/>
            <a:ext cx="5135732" cy="923330"/>
            <a:chOff x="1952659" y="3141480"/>
            <a:chExt cx="5135732" cy="839419"/>
          </a:xfrm>
        </p:grpSpPr>
        <p:sp>
          <p:nvSpPr>
            <p:cNvPr id="18" name="TextBox 17"/>
            <p:cNvSpPr txBox="1"/>
            <p:nvPr/>
          </p:nvSpPr>
          <p:spPr>
            <a:xfrm>
              <a:off x="1952659" y="3141480"/>
              <a:ext cx="5135732" cy="839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5400" spc="-150">
                  <a:cs typeface="B Titr" panose="00000700000000000000" pitchFamily="2" charset="-78"/>
                </a:rPr>
                <a:t>العاصمه=پایتخت</a:t>
              </a:r>
              <a:endParaRPr lang="en-US" sz="5400" spc="-150" dirty="0">
                <a:cs typeface="B Titr" panose="00000700000000000000" pitchFamily="2" charset="-78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365390" y="3223442"/>
              <a:ext cx="164117" cy="82053"/>
              <a:chOff x="991011" y="1723145"/>
              <a:chExt cx="934881" cy="407336"/>
            </a:xfrm>
          </p:grpSpPr>
          <p:sp>
            <p:nvSpPr>
              <p:cNvPr id="20" name="Rectangle 19"/>
              <p:cNvSpPr/>
              <p:nvPr/>
            </p:nvSpPr>
            <p:spPr>
              <a:xfrm rot="2652251">
                <a:off x="991011" y="1723145"/>
                <a:ext cx="448075" cy="39281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652251">
                <a:off x="1477816" y="1737663"/>
                <a:ext cx="448076" cy="39281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8262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47286">
            <a:off x="1988279" y="3643207"/>
            <a:ext cx="5419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spc="-150">
                <a:cs typeface="B Titr" panose="00000700000000000000" pitchFamily="2" charset="-78"/>
              </a:rPr>
              <a:t>دبّ الباندا=خرس </a:t>
            </a:r>
            <a:r>
              <a:rPr lang="fa-IR" sz="4400" spc="-150" dirty="0">
                <a:cs typeface="B Titr" panose="00000700000000000000" pitchFamily="2" charset="-78"/>
              </a:rPr>
              <a:t>پاندا</a:t>
            </a:r>
            <a:endParaRPr lang="en-US" sz="44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19" y="245591"/>
            <a:ext cx="23526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439">
            <a:off x="2778928" y="102998"/>
            <a:ext cx="3152315" cy="347104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144749">
            <a:off x="2518138" y="3696252"/>
            <a:ext cx="5384307" cy="775737"/>
            <a:chOff x="2583402" y="3221417"/>
            <a:chExt cx="5384307" cy="775737"/>
          </a:xfrm>
        </p:grpSpPr>
        <p:sp>
          <p:nvSpPr>
            <p:cNvPr id="2" name="TextBox 1"/>
            <p:cNvSpPr txBox="1"/>
            <p:nvPr/>
          </p:nvSpPr>
          <p:spPr>
            <a:xfrm>
              <a:off x="2583402" y="3227713"/>
              <a:ext cx="53843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4400" spc="-300">
                  <a:cs typeface="B Titr" panose="00000700000000000000" pitchFamily="2" charset="-78"/>
                </a:rPr>
                <a:t>الاحبال الصوتیّه= تارهای </a:t>
              </a:r>
              <a:r>
                <a:rPr lang="fa-IR" sz="4400" spc="-300" dirty="0">
                  <a:cs typeface="B Titr" panose="00000700000000000000" pitchFamily="2" charset="-78"/>
                </a:rPr>
                <a:t>صوتی</a:t>
              </a:r>
              <a:endParaRPr lang="en-US" sz="4400" spc="-30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433134" y="3221417"/>
              <a:ext cx="161613" cy="72198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2" name="Straight Arrow Connector 11"/>
          <p:cNvCxnSpPr/>
          <p:nvPr/>
        </p:nvCxnSpPr>
        <p:spPr>
          <a:xfrm flipH="1">
            <a:off x="4530055" y="2155971"/>
            <a:ext cx="243285" cy="3103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764948" y="1988191"/>
            <a:ext cx="1057012" cy="2265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395831" y="2491530"/>
            <a:ext cx="209725" cy="335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68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46" y="0"/>
            <a:ext cx="3755254" cy="33463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092570">
            <a:off x="3009531" y="3209957"/>
            <a:ext cx="4292353" cy="1107996"/>
            <a:chOff x="3781888" y="1594222"/>
            <a:chExt cx="4292353" cy="1107996"/>
          </a:xfrm>
        </p:grpSpPr>
        <p:sp>
          <p:nvSpPr>
            <p:cNvPr id="2" name="TextBox 1"/>
            <p:cNvSpPr txBox="1"/>
            <p:nvPr/>
          </p:nvSpPr>
          <p:spPr>
            <a:xfrm>
              <a:off x="3781888" y="1594222"/>
              <a:ext cx="42923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6600" spc="-150">
                  <a:cs typeface="B Titr" panose="00000700000000000000" pitchFamily="2" charset="-78"/>
                </a:rPr>
                <a:t>منضده=میـز</a:t>
              </a:r>
              <a:endParaRPr lang="en-US" sz="6600" spc="-15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214369" y="1725448"/>
              <a:ext cx="208825" cy="94474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617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44946">
            <a:off x="1349405" y="3467412"/>
            <a:ext cx="6538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spc="-300">
                <a:cs typeface="B Titr" panose="00000700000000000000" pitchFamily="2" charset="-78"/>
              </a:rPr>
              <a:t>فساتین= پیراهن‌های </a:t>
            </a:r>
            <a:r>
              <a:rPr lang="fa-IR" sz="5400" spc="-300" dirty="0">
                <a:cs typeface="B Titr" panose="00000700000000000000" pitchFamily="2" charset="-78"/>
              </a:rPr>
              <a:t>زنانه</a:t>
            </a:r>
            <a:endParaRPr lang="en-US" sz="5400" spc="-3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125">
            <a:off x="2142588" y="474754"/>
            <a:ext cx="4632754" cy="23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2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40654">
            <a:off x="2241011" y="3248748"/>
            <a:ext cx="5295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300" dirty="0">
                <a:cs typeface="B Titr" panose="00000700000000000000" pitchFamily="2" charset="-78"/>
              </a:rPr>
              <a:t>ملائکه= فرشتگان</a:t>
            </a:r>
            <a:endParaRPr lang="en-US" sz="6600" spc="-3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25" y="117389"/>
            <a:ext cx="2703040" cy="289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0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09248">
            <a:off x="3009531" y="3236592"/>
            <a:ext cx="4363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>
                <a:cs typeface="B Titr" panose="00000700000000000000" pitchFamily="2" charset="-78"/>
              </a:rPr>
              <a:t>الفَـأس=تبـر</a:t>
            </a:r>
            <a:endParaRPr lang="en-US" sz="660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31" y="377751"/>
            <a:ext cx="1732711" cy="27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85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58350">
            <a:off x="2654421" y="3236590"/>
            <a:ext cx="4718482" cy="111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فُؤُوس=تبـرها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6602">
            <a:off x="4605599" y="967968"/>
            <a:ext cx="1835308" cy="1255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43" y="593958"/>
            <a:ext cx="2539854" cy="25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0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19372">
            <a:off x="2844194" y="3202839"/>
            <a:ext cx="4265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>
                <a:cs typeface="B Titr" panose="00000700000000000000" pitchFamily="2" charset="-78"/>
              </a:rPr>
              <a:t>کَتِف=شانـه</a:t>
            </a:r>
            <a:endParaRPr lang="en-US" sz="660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28" y="72427"/>
            <a:ext cx="3521436" cy="258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1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79479">
            <a:off x="2689934" y="3263224"/>
            <a:ext cx="47983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سجن=زنـدان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714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85" y="0"/>
            <a:ext cx="3631799" cy="36317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424959">
            <a:off x="2414726" y="2979139"/>
            <a:ext cx="47983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عَظم= استخوان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862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644950" y="3288098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cs typeface="B Farnaz" panose="00000400000000000000" pitchFamily="2" charset="-78"/>
              </a:rPr>
              <a:t>درس </a:t>
            </a:r>
            <a:r>
              <a:rPr lang="fa-IR" sz="720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2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3164" y="355070"/>
            <a:ext cx="86471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cs typeface="B Farnaz" panose="00000400000000000000" pitchFamily="2" charset="-78"/>
              </a:rPr>
              <a:t>عـربی دوازدهم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719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3985</TotalTime>
  <Words>131</Words>
  <Application>Microsoft Office PowerPoint</Application>
  <PresentationFormat>On-screen Show (16:9)</PresentationFormat>
  <Paragraphs>42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kh-norouzi</dc:creator>
  <cp:lastModifiedBy> </cp:lastModifiedBy>
  <cp:revision>273</cp:revision>
  <dcterms:created xsi:type="dcterms:W3CDTF">2019-06-15T08:50:24Z</dcterms:created>
  <dcterms:modified xsi:type="dcterms:W3CDTF">2021-10-22T06:06:10Z</dcterms:modified>
</cp:coreProperties>
</file>